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40" r:id="rId2"/>
  </p:sldMasterIdLst>
  <p:notesMasterIdLst>
    <p:notesMasterId r:id="rId8"/>
  </p:notesMasterIdLst>
  <p:sldIdLst>
    <p:sldId id="1399" r:id="rId3"/>
    <p:sldId id="12275" r:id="rId4"/>
    <p:sldId id="12270" r:id="rId5"/>
    <p:sldId id="12276" r:id="rId6"/>
    <p:sldId id="12255" r:id="rId7"/>
  </p:sldIdLst>
  <p:sldSz cx="12293600" cy="6858000"/>
  <p:notesSz cx="122936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pos="176" userDrawn="1">
          <p15:clr>
            <a:srgbClr val="A4A3A4"/>
          </p15:clr>
        </p15:guide>
        <p15:guide id="4" orient="horz" pos="3840" userDrawn="1">
          <p15:clr>
            <a:srgbClr val="A4A3A4"/>
          </p15:clr>
        </p15:guide>
        <p15:guide id="5" orient="horz" pos="2688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3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padhyay, Anita" initials="UA" lastIdx="1" clrIdx="0"/>
  <p:cmAuthor id="2" name="Admin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7FA6"/>
    <a:srgbClr val="64327E"/>
    <a:srgbClr val="BF2E6B"/>
    <a:srgbClr val="0070C0"/>
    <a:srgbClr val="D83287"/>
    <a:srgbClr val="652E76"/>
    <a:srgbClr val="006CC4"/>
    <a:srgbClr val="006ABF"/>
    <a:srgbClr val="CBCCCE"/>
    <a:srgbClr val="2F5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 autoAdjust="0"/>
    <p:restoredTop sz="92950" autoAdjust="0"/>
  </p:normalViewPr>
  <p:slideViewPr>
    <p:cSldViewPr>
      <p:cViewPr varScale="1">
        <p:scale>
          <a:sx n="68" d="100"/>
          <a:sy n="68" d="100"/>
        </p:scale>
        <p:origin x="618" y="96"/>
      </p:cViewPr>
      <p:guideLst>
        <p:guide orient="horz" pos="864"/>
        <p:guide pos="272"/>
        <p:guide pos="176"/>
        <p:guide orient="horz" pos="3840"/>
        <p:guide orient="horz" pos="2688"/>
        <p:guide orient="horz" pos="1296"/>
        <p:guide orient="horz" pos="30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1244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2765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62775" y="0"/>
            <a:ext cx="532765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3FB1076-00ED-40DD-A815-86E3BEBCEF3B}" type="datetimeFigureOut">
              <a:rPr lang="en-IN" smtClean="0"/>
              <a:pPr/>
              <a:t>15-10-2021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1938" y="857250"/>
            <a:ext cx="41497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28725" y="3300413"/>
            <a:ext cx="983615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32765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62775" y="6513513"/>
            <a:ext cx="532765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7989023-608F-46E2-8105-BC3783FE40DC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847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3525" y="857250"/>
            <a:ext cx="414655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58377-8945-4A29-AA61-C5A798FE232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581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15/10/2021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Private and confidential     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3100" y="2453666"/>
            <a:ext cx="6406950" cy="2075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803" y="-1"/>
            <a:ext cx="5715383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64" y="566740"/>
            <a:ext cx="5129933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986" y="-5074"/>
            <a:ext cx="5806150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573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-1" y="-2382"/>
            <a:ext cx="11843797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65621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239" y="2022475"/>
            <a:ext cx="5610556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239" y="528034"/>
            <a:ext cx="5610556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67413" y="566739"/>
            <a:ext cx="5155949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755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413" y="2022475"/>
            <a:ext cx="5610556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18" y="528034"/>
            <a:ext cx="5610556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687847" y="566739"/>
            <a:ext cx="5155949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37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899" y="1583999"/>
            <a:ext cx="9444619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803" y="-1"/>
            <a:ext cx="5715383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56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EC363B-54D4-4E03-A394-34B22B5175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93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15/10/2021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87C2B-3562-42BF-97F0-09405C98FA8B}"/>
              </a:ext>
            </a:extLst>
          </p:cNvPr>
          <p:cNvSpPr txBox="1"/>
          <p:nvPr userDrawn="1"/>
        </p:nvSpPr>
        <p:spPr>
          <a:xfrm>
            <a:off x="467413" y="6405118"/>
            <a:ext cx="1920875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‹#›</a:t>
            </a:fld>
            <a:r>
              <a:rPr lang="en-GB" sz="1000" dirty="0">
                <a:solidFill>
                  <a:schemeClr val="accent1"/>
                </a:solidFill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© Experian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775D5-BBB5-40C2-ACEF-F4F12898A9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9114" y="6158007"/>
            <a:ext cx="1589521" cy="5149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1EE40D-A323-410C-9D6D-D52C0A0BCA1A}"/>
              </a:ext>
            </a:extLst>
          </p:cNvPr>
          <p:cNvSpPr/>
          <p:nvPr userDrawn="1"/>
        </p:nvSpPr>
        <p:spPr>
          <a:xfrm>
            <a:off x="0" y="0"/>
            <a:ext cx="12293600" cy="5562600"/>
          </a:xfrm>
          <a:prstGeom prst="rect">
            <a:avLst/>
          </a:prstGeom>
          <a:solidFill>
            <a:schemeClr val="bg1">
              <a:alpha val="3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948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15/10/2021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A856C195-9D5A-4DC9-8815-88FAD9855E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1597351" cy="6506191"/>
          </a:xfrm>
          <a:custGeom>
            <a:avLst/>
            <a:gdLst>
              <a:gd name="connsiteX0" fmla="*/ 0 w 11501505"/>
              <a:gd name="connsiteY0" fmla="*/ 0 h 6506191"/>
              <a:gd name="connsiteX1" fmla="*/ 10968227 w 11501505"/>
              <a:gd name="connsiteY1" fmla="*/ 0 h 6506191"/>
              <a:gd name="connsiteX2" fmla="*/ 11375075 w 11501505"/>
              <a:gd name="connsiteY2" fmla="*/ 1290733 h 6506191"/>
              <a:gd name="connsiteX3" fmla="*/ 9600286 w 11501505"/>
              <a:gd name="connsiteY3" fmla="*/ 4699375 h 6506191"/>
              <a:gd name="connsiteX4" fmla="*/ 4269232 w 11501505"/>
              <a:gd name="connsiteY4" fmla="*/ 6379761 h 6506191"/>
              <a:gd name="connsiteX5" fmla="*/ 860590 w 11501505"/>
              <a:gd name="connsiteY5" fmla="*/ 4604973 h 6506191"/>
              <a:gd name="connsiteX6" fmla="*/ 0 w 11501505"/>
              <a:gd name="connsiteY6" fmla="*/ 1874734 h 650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01505" h="6506191">
                <a:moveTo>
                  <a:pt x="0" y="0"/>
                </a:moveTo>
                <a:lnTo>
                  <a:pt x="10968227" y="0"/>
                </a:lnTo>
                <a:lnTo>
                  <a:pt x="11375075" y="1290733"/>
                </a:lnTo>
                <a:cubicBezTo>
                  <a:pt x="11826251" y="2722098"/>
                  <a:pt x="11031651" y="4248199"/>
                  <a:pt x="9600286" y="4699375"/>
                </a:cubicBezTo>
                <a:lnTo>
                  <a:pt x="4269232" y="6379761"/>
                </a:lnTo>
                <a:cubicBezTo>
                  <a:pt x="2837867" y="6830937"/>
                  <a:pt x="1311767" y="6036337"/>
                  <a:pt x="860590" y="4604973"/>
                </a:cubicBezTo>
                <a:lnTo>
                  <a:pt x="0" y="18747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13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15/10/2021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200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802" y="447"/>
            <a:ext cx="5715383" cy="1509713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936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5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AD91A-5191-46CC-85E0-A04291EB70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"/>
            <a:ext cx="12293600" cy="6864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8A634-1DFE-495F-AA2D-6E99DB484B6C}"/>
              </a:ext>
            </a:extLst>
          </p:cNvPr>
          <p:cNvSpPr txBox="1"/>
          <p:nvPr userDrawn="1"/>
        </p:nvSpPr>
        <p:spPr>
          <a:xfrm>
            <a:off x="7478607" y="2022476"/>
            <a:ext cx="4365189" cy="58477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endParaRPr lang="en-SG" sz="3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A9AA9F-A9E1-42B0-A60F-70908E6F8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8551" y="1760815"/>
            <a:ext cx="5364122" cy="3079041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000" b="0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27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3F6422-0264-49CF-A665-ABFC955768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"/>
            <a:ext cx="12293600" cy="6856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993" y="251491"/>
            <a:ext cx="9444618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900" y="2640169"/>
            <a:ext cx="9444618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15/10/2021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14290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01D805-7F43-4B0F-B698-39C855F299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3600" cy="68640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5A9AA9F-A9E1-42B0-A60F-70908E6F8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8551" y="1760815"/>
            <a:ext cx="5364122" cy="3079041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000" b="0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278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CCB2DE-A01D-43A0-A1FB-226D458D40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3600" cy="6861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8A634-1DFE-495F-AA2D-6E99DB484B6C}"/>
              </a:ext>
            </a:extLst>
          </p:cNvPr>
          <p:cNvSpPr txBox="1"/>
          <p:nvPr userDrawn="1"/>
        </p:nvSpPr>
        <p:spPr>
          <a:xfrm>
            <a:off x="7478607" y="2022476"/>
            <a:ext cx="4365189" cy="58477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endParaRPr lang="en-SG" sz="38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A9AA9F-A9E1-42B0-A60F-70908E6F8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8551" y="1760815"/>
            <a:ext cx="5364122" cy="3079041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000" b="0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452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1F8B8-662F-4E2A-A0E9-475251014A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" y="-3142"/>
            <a:ext cx="12293937" cy="68642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5A9AA9F-A9E1-42B0-A60F-70908E6F82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8551" y="1760815"/>
            <a:ext cx="5364122" cy="3079041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4000" b="0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344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8551" y="3829761"/>
            <a:ext cx="5364122" cy="1549063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13451" y="5486400"/>
            <a:ext cx="4460949" cy="461957"/>
          </a:xfrm>
        </p:spPr>
        <p:txBody>
          <a:bodyPr anchor="t" anchorCtr="0"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06643" y="6513118"/>
            <a:ext cx="726000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4EAE2-2198-4D7A-9D8A-276EC651CDD7}" type="datetime1">
              <a:rPr lang="en-GB" smtClean="0"/>
              <a:pPr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2643" y="6513118"/>
            <a:ext cx="6165580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Private and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18920-FD3E-4631-A7CD-5481A1D2D030}"/>
              </a:ext>
            </a:extLst>
          </p:cNvPr>
          <p:cNvSpPr txBox="1"/>
          <p:nvPr userDrawn="1"/>
        </p:nvSpPr>
        <p:spPr>
          <a:xfrm>
            <a:off x="440571" y="6513118"/>
            <a:ext cx="1920875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bg1"/>
                </a:solidFill>
              </a:rPr>
              <a:pPr/>
              <a:t>‹#›</a:t>
            </a:fld>
            <a:r>
              <a:rPr lang="en-GB" sz="1000">
                <a:solidFill>
                  <a:schemeClr val="bg1"/>
                </a:solidFill>
              </a:rPr>
              <a:t>    </a:t>
            </a:r>
            <a:r>
              <a:rPr lang="en-GB" sz="1000" baseline="0">
                <a:solidFill>
                  <a:schemeClr val="bg1"/>
                </a:solidFill>
              </a:rPr>
              <a:t> </a:t>
            </a:r>
            <a:r>
              <a:rPr lang="en-GB" sz="1000">
                <a:solidFill>
                  <a:schemeClr val="bg1"/>
                </a:solidFill>
              </a:rPr>
              <a:t>© Experian</a:t>
            </a:r>
          </a:p>
        </p:txBody>
      </p:sp>
    </p:spTree>
    <p:extLst>
      <p:ext uri="{BB962C8B-B14F-4D97-AF65-F5344CB8AC3E}">
        <p14:creationId xmlns:p14="http://schemas.microsoft.com/office/powerpoint/2010/main" val="1482278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8551" y="3829761"/>
            <a:ext cx="5364122" cy="1549063"/>
          </a:xfrm>
        </p:spPr>
        <p:txBody>
          <a:bodyPr anchor="t" anchorCtr="0"/>
          <a:lstStyle>
            <a:lvl1pPr algn="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13451" y="5486400"/>
            <a:ext cx="4460949" cy="461957"/>
          </a:xfrm>
        </p:spPr>
        <p:txBody>
          <a:bodyPr anchor="t" anchorCtr="0"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06643" y="6513118"/>
            <a:ext cx="726000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4EAE2-2198-4D7A-9D8A-276EC651CDD7}" type="datetime1">
              <a:rPr lang="en-GB" smtClean="0"/>
              <a:pPr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32643" y="6513118"/>
            <a:ext cx="6165580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Private and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18920-FD3E-4631-A7CD-5481A1D2D030}"/>
              </a:ext>
            </a:extLst>
          </p:cNvPr>
          <p:cNvSpPr txBox="1"/>
          <p:nvPr userDrawn="1"/>
        </p:nvSpPr>
        <p:spPr>
          <a:xfrm>
            <a:off x="440571" y="6513118"/>
            <a:ext cx="1920875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bg1"/>
                </a:solidFill>
              </a:rPr>
              <a:pPr/>
              <a:t>‹#›</a:t>
            </a:fld>
            <a:r>
              <a:rPr lang="en-GB" sz="1000">
                <a:solidFill>
                  <a:schemeClr val="bg1"/>
                </a:solidFill>
              </a:rPr>
              <a:t>    </a:t>
            </a:r>
            <a:r>
              <a:rPr lang="en-GB" sz="1000" baseline="0">
                <a:solidFill>
                  <a:schemeClr val="bg1"/>
                </a:solidFill>
              </a:rPr>
              <a:t> </a:t>
            </a:r>
            <a:r>
              <a:rPr lang="en-GB" sz="1000">
                <a:solidFill>
                  <a:schemeClr val="bg1"/>
                </a:solidFill>
              </a:rPr>
              <a:t>© Experian</a:t>
            </a:r>
          </a:p>
        </p:txBody>
      </p:sp>
    </p:spTree>
    <p:extLst>
      <p:ext uri="{BB962C8B-B14F-4D97-AF65-F5344CB8AC3E}">
        <p14:creationId xmlns:p14="http://schemas.microsoft.com/office/powerpoint/2010/main" val="60898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CD594C0-1647-4A26-B478-6B072BBABAC3}"/>
              </a:ext>
            </a:extLst>
          </p:cNvPr>
          <p:cNvSpPr/>
          <p:nvPr userDrawn="1"/>
        </p:nvSpPr>
        <p:spPr>
          <a:xfrm>
            <a:off x="8917495" y="4857226"/>
            <a:ext cx="3419801" cy="200077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6060" y="151963"/>
            <a:ext cx="7150459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-1"/>
            <a:ext cx="9108440" cy="5160563"/>
            <a:chOff x="-16658" y="-1"/>
            <a:chExt cx="12208655" cy="6974691"/>
          </a:xfrm>
        </p:grpSpPr>
        <p:pic>
          <p:nvPicPr>
            <p:cNvPr id="28" name="Picture 27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65" b="73801"/>
            <a:stretch/>
          </p:blipFill>
          <p:spPr>
            <a:xfrm flipH="1">
              <a:off x="-16658" y="-1"/>
              <a:ext cx="2759857" cy="1796743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 userDrawn="1"/>
          </p:nvGrpSpPr>
          <p:grpSpPr>
            <a:xfrm>
              <a:off x="8068233" y="5076485"/>
              <a:ext cx="4123764" cy="1898205"/>
              <a:chOff x="8068233" y="5076485"/>
              <a:chExt cx="4123764" cy="1898205"/>
            </a:xfrm>
          </p:grpSpPr>
          <p:pic>
            <p:nvPicPr>
              <p:cNvPr id="26" name="Picture 25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023" r="66178"/>
              <a:stretch/>
            </p:blipFill>
            <p:spPr>
              <a:xfrm flipH="1">
                <a:off x="8068233" y="5076485"/>
                <a:ext cx="4123763" cy="1781515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 userDrawn="1"/>
            </p:nvGrpSpPr>
            <p:grpSpPr>
              <a:xfrm>
                <a:off x="8563180" y="5076486"/>
                <a:ext cx="3628817" cy="1898204"/>
                <a:chOff x="8579223" y="5069541"/>
                <a:chExt cx="3628817" cy="1898204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 userDrawn="1"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3922" r="70238"/>
                <a:stretch/>
              </p:blipFill>
              <p:spPr>
                <a:xfrm flipH="1">
                  <a:off x="8579223" y="5069541"/>
                  <a:ext cx="3628817" cy="1788460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 userDrawn="1"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123" r="81555"/>
                <a:stretch/>
              </p:blipFill>
              <p:spPr>
                <a:xfrm>
                  <a:off x="9684612" y="5906658"/>
                  <a:ext cx="2507388" cy="106108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893B7-68B2-4A32-978D-57D06C23A41E}"/>
              </a:ext>
            </a:extLst>
          </p:cNvPr>
          <p:cNvGrpSpPr/>
          <p:nvPr userDrawn="1"/>
        </p:nvGrpSpPr>
        <p:grpSpPr>
          <a:xfrm>
            <a:off x="7432039" y="3650699"/>
            <a:ext cx="4905256" cy="3247635"/>
            <a:chOff x="-16658" y="-1"/>
            <a:chExt cx="8699967" cy="58080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39AA91-727B-4DDC-B385-7F63F8BD396A}"/>
                </a:ext>
              </a:extLst>
            </p:cNvPr>
            <p:cNvGrpSpPr/>
            <p:nvPr userDrawn="1"/>
          </p:nvGrpSpPr>
          <p:grpSpPr>
            <a:xfrm>
              <a:off x="-16658" y="-1"/>
              <a:ext cx="2759857" cy="1796743"/>
              <a:chOff x="-16658" y="-1"/>
              <a:chExt cx="2759857" cy="179674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7033AE7-2023-498C-A422-63E1111A4ED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365" b="73801"/>
              <a:stretch/>
            </p:blipFill>
            <p:spPr>
              <a:xfrm flipH="1">
                <a:off x="-16658" y="-1"/>
                <a:ext cx="2759857" cy="179674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89B4BD8-4BBB-4812-B399-A1BDBA1C4E0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756" b="65720"/>
              <a:stretch/>
            </p:blipFill>
            <p:spPr>
              <a:xfrm>
                <a:off x="68788" y="10289"/>
                <a:ext cx="1181787" cy="1006845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37F2330-ECB8-4896-91F7-9D3EB5422CA3}"/>
                </a:ext>
              </a:extLst>
            </p:cNvPr>
            <p:cNvGrpSpPr/>
            <p:nvPr userDrawn="1"/>
          </p:nvGrpSpPr>
          <p:grpSpPr>
            <a:xfrm>
              <a:off x="4503027" y="3979578"/>
              <a:ext cx="4180282" cy="1828426"/>
              <a:chOff x="4503027" y="3979578"/>
              <a:chExt cx="4180282" cy="1828426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6774AC5-2323-44A0-AFDD-129F75A21FF6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023" r="66178"/>
              <a:stretch/>
            </p:blipFill>
            <p:spPr>
              <a:xfrm flipH="1">
                <a:off x="4503027" y="3979578"/>
                <a:ext cx="4123762" cy="178151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E5B8DE2-EC08-477C-85E7-D1EF0CAA698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123" r="81555"/>
              <a:stretch/>
            </p:blipFill>
            <p:spPr>
              <a:xfrm>
                <a:off x="6175921" y="4746918"/>
                <a:ext cx="2507388" cy="1061086"/>
              </a:xfrm>
              <a:prstGeom prst="rect">
                <a:avLst/>
              </a:prstGeom>
            </p:spPr>
          </p:pic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7A4EDF8-B215-4E79-A0AD-5627EDA6CA60}"/>
              </a:ext>
            </a:extLst>
          </p:cNvPr>
          <p:cNvSpPr/>
          <p:nvPr userDrawn="1"/>
        </p:nvSpPr>
        <p:spPr>
          <a:xfrm>
            <a:off x="2766060" y="1468582"/>
            <a:ext cx="6901181" cy="403757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9178" y="1796742"/>
            <a:ext cx="10673979" cy="4037574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771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99DE-1A57-4F94-BF2E-C9E87366E124}" type="datetime1">
              <a:rPr lang="en-GB" smtClean="0"/>
              <a:pPr/>
              <a:t>15/10/2021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DAE-C9AD-4AB7-834A-30F15928ADC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641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4" y="-5230"/>
            <a:ext cx="12312810" cy="68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815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3D8C7-D2DD-4EE2-A466-396F5C70C6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9"/>
            <a:ext cx="12293600" cy="68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442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CF96-5997-4282-B3C9-031185C6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E076F-CA63-4684-B7A9-878BEAB0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99DE-1A57-4F94-BF2E-C9E87366E124}" type="datetime1">
              <a:rPr lang="en-GB" smtClean="0"/>
              <a:pPr/>
              <a:t>15/10/2021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330A4-A22F-43A4-8E5E-F340B846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AEB6B-CF31-4197-B44B-095107B9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DAE-C9AD-4AB7-834A-30F15928ADC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7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00" y="1584102"/>
            <a:ext cx="9444618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900" y="2640169"/>
            <a:ext cx="9444618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15/10/2021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803" y="-1"/>
            <a:ext cx="5715383" cy="1509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89908" y="5731492"/>
            <a:ext cx="2496353" cy="8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07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39EF-97EA-4099-B9A0-3C13C736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F39E0-85CD-49CE-9E2B-114ECB60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99DE-1A57-4F94-BF2E-C9E87366E124}" type="datetime1">
              <a:rPr lang="en-GB" smtClean="0"/>
              <a:pPr/>
              <a:t>15/10/2021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92C32-70CF-4904-B370-B8E0B7FC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81114-69EB-422B-8081-EF409480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DAE-C9AD-4AB7-834A-30F15928ADC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506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322D-A0C4-462A-8DF8-05EF3CB1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E64E7-C6B0-44B1-927C-9B840B80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99DE-1A57-4F94-BF2E-C9E87366E124}" type="datetime1">
              <a:rPr lang="en-GB" smtClean="0"/>
              <a:pPr/>
              <a:t>15/10/2021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3B4E-9B3B-48BA-A062-A6504B3D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315934-BC71-4501-915E-E22B3335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40DAE-C9AD-4AB7-834A-30F15928ADC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9207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3100" y="2453666"/>
            <a:ext cx="6406950" cy="2075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803" y="-1"/>
            <a:ext cx="5715383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37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Background Image Fil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00" y="1584102"/>
            <a:ext cx="9444618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900" y="2640169"/>
            <a:ext cx="9444618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803" y="-1"/>
            <a:ext cx="5715383" cy="15097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89908" y="5731492"/>
            <a:ext cx="2496353" cy="8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7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(White Backgrou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00" y="1584102"/>
            <a:ext cx="9444618" cy="759854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900" y="2640169"/>
            <a:ext cx="9444618" cy="234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7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EAE2-2198-4D7A-9D8A-276EC651CDD7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803" y="-1"/>
            <a:ext cx="5715383" cy="1509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89908" y="5731492"/>
            <a:ext cx="2496353" cy="8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155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0" y="2638801"/>
            <a:ext cx="8498587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899" y="1584000"/>
            <a:ext cx="9444619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803" y="-1"/>
            <a:ext cx="5715383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78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0" y="2022475"/>
            <a:ext cx="8498587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631188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899" y="2022475"/>
            <a:ext cx="5445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233241" y="2022475"/>
            <a:ext cx="5610556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7103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899" y="2022475"/>
            <a:ext cx="5617275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899" y="528034"/>
            <a:ext cx="5617275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0437" y="-5073"/>
            <a:ext cx="5806150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8853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6521" y="2022475"/>
            <a:ext cx="5617275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6520" y="528034"/>
            <a:ext cx="5617275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986" y="-5074"/>
            <a:ext cx="5806150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34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0" y="2638801"/>
            <a:ext cx="8498587" cy="2726875"/>
          </a:xfrm>
        </p:spPr>
        <p:txBody>
          <a:bodyPr/>
          <a:lstStyle>
            <a:lvl1pPr marL="269875" indent="-269875">
              <a:spcBef>
                <a:spcPts val="1600"/>
              </a:spcBef>
              <a:buFont typeface="+mj-lt"/>
              <a:buAutoNum type="arabicPeriod"/>
              <a:defRPr sz="1700" b="0"/>
            </a:lvl1pPr>
            <a:lvl2pPr marL="269875" indent="0">
              <a:buNone/>
              <a:defRPr sz="1700" b="0"/>
            </a:lvl2pPr>
            <a:lvl3pPr marL="269875" indent="0">
              <a:buNone/>
              <a:defRPr sz="1700" b="0"/>
            </a:lvl3pPr>
            <a:lvl4pPr marL="269875" indent="0">
              <a:buNone/>
              <a:defRPr sz="1700" b="0"/>
            </a:lvl4pPr>
            <a:lvl5pPr marL="269875" indent="0">
              <a:buNone/>
              <a:defRPr sz="17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899" y="1584000"/>
            <a:ext cx="9444619" cy="100767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803" y="-1"/>
            <a:ext cx="5715383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940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23" y="566740"/>
            <a:ext cx="5129933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0437" y="-5073"/>
            <a:ext cx="5806150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09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64" y="566740"/>
            <a:ext cx="5129933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986" y="-5074"/>
            <a:ext cx="5806150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3299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-1" y="-2382"/>
            <a:ext cx="11843797" cy="5781431"/>
          </a:xfrm>
          <a:custGeom>
            <a:avLst/>
            <a:gdLst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1397894 w 11745914"/>
              <a:gd name="connsiteY8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23864 w 11745914"/>
              <a:gd name="connsiteY8" fmla="*/ 395288 h 5760000"/>
              <a:gd name="connsiteX9" fmla="*/ 1397894 w 11745914"/>
              <a:gd name="connsiteY9" fmla="*/ 0 h 5760000"/>
              <a:gd name="connsiteX0" fmla="*/ 1483623 w 11831643"/>
              <a:gd name="connsiteY0" fmla="*/ 86592 h 5846592"/>
              <a:gd name="connsiteX1" fmla="*/ 11831643 w 11831643"/>
              <a:gd name="connsiteY1" fmla="*/ 86592 h 5846592"/>
              <a:gd name="connsiteX2" fmla="*/ 11831643 w 11831643"/>
              <a:gd name="connsiteY2" fmla="*/ 86592 h 5846592"/>
              <a:gd name="connsiteX3" fmla="*/ 11831643 w 11831643"/>
              <a:gd name="connsiteY3" fmla="*/ 4448698 h 5846592"/>
              <a:gd name="connsiteX4" fmla="*/ 10433749 w 11831643"/>
              <a:gd name="connsiteY4" fmla="*/ 5846592 h 5846592"/>
              <a:gd name="connsiteX5" fmla="*/ 85729 w 11831643"/>
              <a:gd name="connsiteY5" fmla="*/ 5846592 h 5846592"/>
              <a:gd name="connsiteX6" fmla="*/ 85729 w 11831643"/>
              <a:gd name="connsiteY6" fmla="*/ 5846592 h 5846592"/>
              <a:gd name="connsiteX7" fmla="*/ 85729 w 11831643"/>
              <a:gd name="connsiteY7" fmla="*/ 1484486 h 5846592"/>
              <a:gd name="connsiteX8" fmla="*/ 90493 w 11831643"/>
              <a:gd name="connsiteY8" fmla="*/ 91355 h 5846592"/>
              <a:gd name="connsiteX9" fmla="*/ 1483623 w 11831643"/>
              <a:gd name="connsiteY9" fmla="*/ 86592 h 5846592"/>
              <a:gd name="connsiteX0" fmla="*/ 1483623 w 11831643"/>
              <a:gd name="connsiteY0" fmla="*/ 0 h 5760000"/>
              <a:gd name="connsiteX1" fmla="*/ 11831643 w 11831643"/>
              <a:gd name="connsiteY1" fmla="*/ 0 h 5760000"/>
              <a:gd name="connsiteX2" fmla="*/ 11831643 w 11831643"/>
              <a:gd name="connsiteY2" fmla="*/ 0 h 5760000"/>
              <a:gd name="connsiteX3" fmla="*/ 11831643 w 11831643"/>
              <a:gd name="connsiteY3" fmla="*/ 4362106 h 5760000"/>
              <a:gd name="connsiteX4" fmla="*/ 10433749 w 11831643"/>
              <a:gd name="connsiteY4" fmla="*/ 5760000 h 5760000"/>
              <a:gd name="connsiteX5" fmla="*/ 85729 w 11831643"/>
              <a:gd name="connsiteY5" fmla="*/ 5760000 h 5760000"/>
              <a:gd name="connsiteX6" fmla="*/ 85729 w 11831643"/>
              <a:gd name="connsiteY6" fmla="*/ 5760000 h 5760000"/>
              <a:gd name="connsiteX7" fmla="*/ 85729 w 11831643"/>
              <a:gd name="connsiteY7" fmla="*/ 1397894 h 5760000"/>
              <a:gd name="connsiteX8" fmla="*/ 90493 w 11831643"/>
              <a:gd name="connsiteY8" fmla="*/ 4763 h 5760000"/>
              <a:gd name="connsiteX9" fmla="*/ 1483623 w 11831643"/>
              <a:gd name="connsiteY9" fmla="*/ 0 h 5760000"/>
              <a:gd name="connsiteX0" fmla="*/ 1397894 w 11745914"/>
              <a:gd name="connsiteY0" fmla="*/ 0 h 5760000"/>
              <a:gd name="connsiteX1" fmla="*/ 11745914 w 11745914"/>
              <a:gd name="connsiteY1" fmla="*/ 0 h 5760000"/>
              <a:gd name="connsiteX2" fmla="*/ 11745914 w 11745914"/>
              <a:gd name="connsiteY2" fmla="*/ 0 h 5760000"/>
              <a:gd name="connsiteX3" fmla="*/ 11745914 w 11745914"/>
              <a:gd name="connsiteY3" fmla="*/ 4362106 h 5760000"/>
              <a:gd name="connsiteX4" fmla="*/ 10348020 w 11745914"/>
              <a:gd name="connsiteY4" fmla="*/ 5760000 h 5760000"/>
              <a:gd name="connsiteX5" fmla="*/ 0 w 11745914"/>
              <a:gd name="connsiteY5" fmla="*/ 5760000 h 5760000"/>
              <a:gd name="connsiteX6" fmla="*/ 0 w 11745914"/>
              <a:gd name="connsiteY6" fmla="*/ 5760000 h 5760000"/>
              <a:gd name="connsiteX7" fmla="*/ 0 w 11745914"/>
              <a:gd name="connsiteY7" fmla="*/ 1397894 h 5760000"/>
              <a:gd name="connsiteX8" fmla="*/ 4764 w 11745914"/>
              <a:gd name="connsiteY8" fmla="*/ 4763 h 5760000"/>
              <a:gd name="connsiteX9" fmla="*/ 1397894 w 11745914"/>
              <a:gd name="connsiteY9" fmla="*/ 0 h 5760000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436448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62381"/>
              <a:gd name="connsiteX1" fmla="*/ 11745914 w 11745914"/>
              <a:gd name="connsiteY1" fmla="*/ 2381 h 5762381"/>
              <a:gd name="connsiteX2" fmla="*/ 11745914 w 11745914"/>
              <a:gd name="connsiteY2" fmla="*/ 2381 h 5762381"/>
              <a:gd name="connsiteX3" fmla="*/ 11745914 w 11745914"/>
              <a:gd name="connsiteY3" fmla="*/ 2440437 h 5762381"/>
              <a:gd name="connsiteX4" fmla="*/ 10348020 w 11745914"/>
              <a:gd name="connsiteY4" fmla="*/ 5762381 h 5762381"/>
              <a:gd name="connsiteX5" fmla="*/ 0 w 11745914"/>
              <a:gd name="connsiteY5" fmla="*/ 5762381 h 5762381"/>
              <a:gd name="connsiteX6" fmla="*/ 0 w 11745914"/>
              <a:gd name="connsiteY6" fmla="*/ 5762381 h 5762381"/>
              <a:gd name="connsiteX7" fmla="*/ 0 w 11745914"/>
              <a:gd name="connsiteY7" fmla="*/ 1400275 h 5762381"/>
              <a:gd name="connsiteX8" fmla="*/ 2382 w 11745914"/>
              <a:gd name="connsiteY8" fmla="*/ 0 h 5762381"/>
              <a:gd name="connsiteX9" fmla="*/ 1397894 w 11745914"/>
              <a:gd name="connsiteY9" fmla="*/ 2381 h 576238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  <a:gd name="connsiteX0" fmla="*/ 1397894 w 11745914"/>
              <a:gd name="connsiteY0" fmla="*/ 2381 h 5781431"/>
              <a:gd name="connsiteX1" fmla="*/ 11745914 w 11745914"/>
              <a:gd name="connsiteY1" fmla="*/ 2381 h 5781431"/>
              <a:gd name="connsiteX2" fmla="*/ 11745914 w 11745914"/>
              <a:gd name="connsiteY2" fmla="*/ 2381 h 5781431"/>
              <a:gd name="connsiteX3" fmla="*/ 11745914 w 11745914"/>
              <a:gd name="connsiteY3" fmla="*/ 2440437 h 5781431"/>
              <a:gd name="connsiteX4" fmla="*/ 7795320 w 11745914"/>
              <a:gd name="connsiteY4" fmla="*/ 5781431 h 5781431"/>
              <a:gd name="connsiteX5" fmla="*/ 0 w 11745914"/>
              <a:gd name="connsiteY5" fmla="*/ 5762381 h 5781431"/>
              <a:gd name="connsiteX6" fmla="*/ 0 w 11745914"/>
              <a:gd name="connsiteY6" fmla="*/ 5762381 h 5781431"/>
              <a:gd name="connsiteX7" fmla="*/ 0 w 11745914"/>
              <a:gd name="connsiteY7" fmla="*/ 1400275 h 5781431"/>
              <a:gd name="connsiteX8" fmla="*/ 2382 w 11745914"/>
              <a:gd name="connsiteY8" fmla="*/ 0 h 5781431"/>
              <a:gd name="connsiteX9" fmla="*/ 1397894 w 11745914"/>
              <a:gd name="connsiteY9" fmla="*/ 2381 h 5781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45914" h="5781431">
                <a:moveTo>
                  <a:pt x="1397894" y="2381"/>
                </a:moveTo>
                <a:lnTo>
                  <a:pt x="11745914" y="2381"/>
                </a:lnTo>
                <a:lnTo>
                  <a:pt x="11745914" y="2381"/>
                </a:lnTo>
                <a:lnTo>
                  <a:pt x="11745914" y="2440437"/>
                </a:lnTo>
                <a:cubicBezTo>
                  <a:pt x="11745914" y="3212473"/>
                  <a:pt x="10529506" y="5781431"/>
                  <a:pt x="7795320" y="5781431"/>
                </a:cubicBezTo>
                <a:lnTo>
                  <a:pt x="0" y="5762381"/>
                </a:lnTo>
                <a:lnTo>
                  <a:pt x="0" y="5762381"/>
                </a:lnTo>
                <a:lnTo>
                  <a:pt x="0" y="1400275"/>
                </a:lnTo>
                <a:lnTo>
                  <a:pt x="2382" y="0"/>
                </a:lnTo>
                <a:lnTo>
                  <a:pt x="1397894" y="2381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54104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239" y="2022475"/>
            <a:ext cx="5610556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239" y="528034"/>
            <a:ext cx="5610556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67413" y="566739"/>
            <a:ext cx="5155949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8556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413" y="2022475"/>
            <a:ext cx="5610556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618" y="528034"/>
            <a:ext cx="5610556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687847" y="566739"/>
            <a:ext cx="5155949" cy="5113337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005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ECF0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899" y="1583999"/>
            <a:ext cx="9444619" cy="3600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16451"/>
          <a:stretch/>
        </p:blipFill>
        <p:spPr>
          <a:xfrm>
            <a:off x="-4803" y="-1"/>
            <a:ext cx="5715383" cy="1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607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15/10/2021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253622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6D4E0-F9DB-4A14-89F2-854CF7BC37F7}" type="datetime1">
              <a:rPr lang="en-GB" smtClean="0"/>
              <a:t>15/10/2021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1667106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932899" y="1449389"/>
            <a:ext cx="10441883" cy="4643437"/>
          </a:xfrm>
        </p:spPr>
        <p:txBody>
          <a:bodyPr/>
          <a:lstStyle>
            <a:lvl1pPr>
              <a:buClr>
                <a:srgbClr val="ED1951"/>
              </a:buClr>
              <a:defRPr/>
            </a:lvl1pPr>
            <a:lvl2pPr>
              <a:buClr>
                <a:srgbClr val="ED1951"/>
              </a:buClr>
              <a:defRPr/>
            </a:lvl2pPr>
            <a:lvl3pPr>
              <a:buClr>
                <a:srgbClr val="ED1951"/>
              </a:buClr>
              <a:defRPr/>
            </a:lvl3pPr>
            <a:lvl4pPr>
              <a:buClr>
                <a:srgbClr val="ED1951"/>
              </a:buClr>
              <a:defRPr/>
            </a:lvl4pPr>
            <a:lvl5pPr>
              <a:buClr>
                <a:srgbClr val="ED195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2020" y="980950"/>
            <a:ext cx="10449560" cy="4064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baseline="0">
                <a:solidFill>
                  <a:srgbClr val="0095D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08633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-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31B6-BF90-415B-82A3-EB276F88BB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9987" y="625637"/>
            <a:ext cx="8091939" cy="657391"/>
          </a:xfrm>
        </p:spPr>
        <p:txBody>
          <a:bodyPr lIns="0" tIns="0" rIns="0" bIns="0" anchor="b">
            <a:noAutofit/>
          </a:bodyPr>
          <a:lstStyle>
            <a:lvl1pPr algn="l">
              <a:defRPr sz="35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Table of contents or 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E7F05D-15E1-4E69-9041-0EF2B6CBF5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9988" y="1973264"/>
            <a:ext cx="4989472" cy="3989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Section title in preset 16pt Arial Bold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First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Second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Third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Fourth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0">
              <a:solidFill>
                <a:schemeClr val="bg2"/>
              </a:solidFill>
            </a:endParaRPr>
          </a:p>
          <a:p>
            <a:pPr lvl="0"/>
            <a:r>
              <a:rPr lang="en-US"/>
              <a:t>Section title in preset 16pt Arial Bold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First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Second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Third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Fourth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0">
              <a:solidFill>
                <a:schemeClr val="bg2"/>
              </a:solidFill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D5AA8A6-4DF0-44EC-A112-E86DBCC69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4143" y="1973264"/>
            <a:ext cx="4989472" cy="3989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Section title in preset 16pt Arial Bold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First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Second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Third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Fourth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0">
              <a:solidFill>
                <a:schemeClr val="bg2"/>
              </a:solidFill>
            </a:endParaRPr>
          </a:p>
          <a:p>
            <a:pPr lvl="0"/>
            <a:r>
              <a:rPr lang="en-US"/>
              <a:t>Section title in preset 16pt Arial Bold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First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Second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Third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b="0">
                <a:solidFill>
                  <a:schemeClr val="bg2"/>
                </a:solidFill>
              </a:rPr>
              <a:t>Fourth item in preset 16pt Arial Regular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b="0">
              <a:solidFill>
                <a:schemeClr val="bg2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5B1E6D2-ED09-44B8-8CB2-BD7CBA6611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9787" y="6243065"/>
            <a:ext cx="1504685" cy="198582"/>
          </a:xfrm>
        </p:spPr>
        <p:txBody>
          <a:bodyPr>
            <a:normAutofit/>
          </a:bodyPr>
          <a:lstStyle>
            <a:lvl1pPr>
              <a:defRPr sz="65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172CE0-392F-4CBF-AE8C-CB7F0D3133E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44088" y="6356351"/>
            <a:ext cx="624874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fld id="{E64E623C-3E28-4F3C-AF7D-0499EB3AD3CF}" type="datetime1">
              <a:rPr lang="en-GB" smtClean="0"/>
              <a:t>15/10/2021</a:t>
            </a:fld>
            <a:endParaRPr lang="en-US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32525732-14B4-487F-87CF-68C57099EA4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12471" y="6356351"/>
            <a:ext cx="2835910" cy="365125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© Experian    Experian Internal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2F2C8127-764A-489F-8917-0A8BC035DA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09932" y="6356350"/>
            <a:ext cx="30253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fld id="{0C916D93-D1BD-4B21-B324-1D14DF3A89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  <p15:guide id="2" pos="36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0" y="2022475"/>
            <a:ext cx="8498587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089225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repeated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FA0247-9CEE-4014-91FB-1A7B93037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920" y="43"/>
            <a:ext cx="12291916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DC7F-AE74-45B8-837F-E8B50D105E22}" type="datetimeFigureOut">
              <a:rPr lang="en-GB" smtClean="0"/>
              <a:t>15/10/2021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58AAB-0317-41E7-AF46-2B7166990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88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899" y="2022475"/>
            <a:ext cx="5445000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233241" y="2022475"/>
            <a:ext cx="5610556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36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899" y="2022475"/>
            <a:ext cx="5617275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899" y="528034"/>
            <a:ext cx="5617275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0437" y="-5073"/>
            <a:ext cx="5806150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374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6521" y="2022475"/>
            <a:ext cx="5617275" cy="36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6520" y="528034"/>
            <a:ext cx="5617275" cy="10076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-12986" y="-5074"/>
            <a:ext cx="5806150" cy="5750091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0091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cubicBezTo>
                  <a:pt x="5753402" y="4833682"/>
                  <a:pt x="4838033" y="5749051"/>
                  <a:pt x="3708867" y="5749051"/>
                </a:cubicBezTo>
                <a:lnTo>
                  <a:pt x="2048885" y="5749051"/>
                </a:lnTo>
                <a:lnTo>
                  <a:pt x="6743" y="5750091"/>
                </a:lnTo>
                <a:cubicBezTo>
                  <a:pt x="6739" y="5072201"/>
                  <a:pt x="4354" y="4382406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04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23" y="566740"/>
            <a:ext cx="5129933" cy="4564061"/>
          </a:xfrm>
        </p:spPr>
        <p:txBody>
          <a:bodyPr anchor="ctr" anchorCtr="0"/>
          <a:lstStyle>
            <a:lvl1pPr marL="128588" indent="-128588">
              <a:lnSpc>
                <a:spcPct val="95000"/>
              </a:lnSpc>
              <a:spcBef>
                <a:spcPts val="0"/>
              </a:spcBef>
              <a:defRPr sz="2200">
                <a:solidFill>
                  <a:schemeClr val="accent1"/>
                </a:solidFill>
              </a:defRPr>
            </a:lvl1pPr>
            <a:lvl2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2pPr>
            <a:lvl3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3pPr>
            <a:lvl4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4pPr>
            <a:lvl5pPr marL="128588" indent="-128588">
              <a:lnSpc>
                <a:spcPct val="95000"/>
              </a:lnSpc>
              <a:spcBef>
                <a:spcPts val="0"/>
              </a:spcBef>
              <a:buNone/>
              <a:defRPr sz="22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1589-D1C4-4BDC-AA48-3EF7E766A328}" type="datetime1">
              <a:rPr lang="en-GB" smtClean="0"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0437" y="-5073"/>
            <a:ext cx="5806150" cy="5755222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58165" h="5755222">
                <a:moveTo>
                  <a:pt x="4350" y="2044535"/>
                </a:moveTo>
                <a:lnTo>
                  <a:pt x="0" y="1284"/>
                </a:lnTo>
                <a:lnTo>
                  <a:pt x="2048885" y="0"/>
                </a:lnTo>
                <a:lnTo>
                  <a:pt x="3708867" y="0"/>
                </a:lnTo>
                <a:lnTo>
                  <a:pt x="5758165" y="311"/>
                </a:lnTo>
                <a:cubicBezTo>
                  <a:pt x="5757371" y="679338"/>
                  <a:pt x="5754196" y="1365508"/>
                  <a:pt x="5753402" y="2044535"/>
                </a:cubicBezTo>
                <a:lnTo>
                  <a:pt x="5753402" y="3704516"/>
                </a:lnTo>
                <a:lnTo>
                  <a:pt x="5754005" y="5755222"/>
                </a:lnTo>
                <a:lnTo>
                  <a:pt x="3708867" y="5749051"/>
                </a:lnTo>
                <a:lnTo>
                  <a:pt x="2048885" y="5749051"/>
                </a:lnTo>
                <a:cubicBezTo>
                  <a:pt x="919719" y="5749051"/>
                  <a:pt x="4350" y="4833682"/>
                  <a:pt x="4350" y="3704516"/>
                </a:cubicBezTo>
                <a:lnTo>
                  <a:pt x="4350" y="204453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E09E6EB-1ABC-4114-A941-B343CA66EF6E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122936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6643" y="6405118"/>
            <a:ext cx="726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15/10/2021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59485" y="6405118"/>
            <a:ext cx="616558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Private and confidential     Presentation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7413" y="6405118"/>
            <a:ext cx="1920875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‹#›</a:t>
            </a:fld>
            <a:r>
              <a:rPr lang="en-GB" sz="1000" dirty="0">
                <a:solidFill>
                  <a:schemeClr val="accent1"/>
                </a:solidFill>
              </a:rPr>
              <a:t>    </a:t>
            </a:r>
            <a:r>
              <a:rPr lang="en-GB" sz="1000" baseline="0" dirty="0">
                <a:solidFill>
                  <a:schemeClr val="accent1"/>
                </a:solidFill>
              </a:rPr>
              <a:t> </a:t>
            </a:r>
            <a:r>
              <a:rPr lang="en-GB" sz="1000" dirty="0">
                <a:solidFill>
                  <a:schemeClr val="accent1"/>
                </a:solidFill>
              </a:rPr>
              <a:t>© Experian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339114" y="6158007"/>
            <a:ext cx="1589521" cy="514939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413" y="6938217"/>
            <a:ext cx="1089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E57AD5-1547-433E-AFA3-D99A2CE9A9EC}"/>
              </a:ext>
            </a:extLst>
          </p:cNvPr>
          <p:cNvSpPr/>
          <p:nvPr userDrawn="1"/>
        </p:nvSpPr>
        <p:spPr>
          <a:xfrm>
            <a:off x="-177800" y="-228600"/>
            <a:ext cx="12293600" cy="5562600"/>
          </a:xfrm>
          <a:prstGeom prst="rect">
            <a:avLst/>
          </a:prstGeom>
          <a:solidFill>
            <a:schemeClr val="bg1">
              <a:alpha val="3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188" y="283111"/>
            <a:ext cx="11351010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899" y="2022475"/>
            <a:ext cx="1135101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41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6" r:id="rId16"/>
    <p:sldLayoutId id="2147483735" r:id="rId17"/>
    <p:sldLayoutId id="2147483739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91" userDrawn="1">
          <p15:clr>
            <a:srgbClr val="547EBF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  <p15:guide id="32" pos="7450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899" y="528034"/>
            <a:ext cx="11351010" cy="10076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899" y="2022475"/>
            <a:ext cx="11351010" cy="36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6643" y="6405118"/>
            <a:ext cx="72600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F0D99DE-1A57-4F94-BF2E-C9E87366E124}" type="datetime1">
              <a:rPr lang="en-GB" smtClean="0"/>
              <a:pPr/>
              <a:t>15/10/2021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59485" y="6405118"/>
            <a:ext cx="6165580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GB"/>
              <a:t>Private and confidential     Presentation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67413" y="6405118"/>
            <a:ext cx="1920875" cy="216000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noAutofit/>
          </a:bodyPr>
          <a:lstStyle/>
          <a:p>
            <a:fld id="{EF540DAE-C9AD-4AB7-834A-30F15928ADCF}" type="slidenum">
              <a:rPr lang="en-GB" sz="1000" smtClean="0">
                <a:solidFill>
                  <a:schemeClr val="accent1"/>
                </a:solidFill>
              </a:rPr>
              <a:pPr/>
              <a:t>‹#›</a:t>
            </a:fld>
            <a:r>
              <a:rPr lang="en-GB" sz="1000">
                <a:solidFill>
                  <a:schemeClr val="accent1"/>
                </a:solidFill>
              </a:rPr>
              <a:t>    </a:t>
            </a:r>
            <a:r>
              <a:rPr lang="en-GB" sz="1000" baseline="0">
                <a:solidFill>
                  <a:schemeClr val="accent1"/>
                </a:solidFill>
              </a:rPr>
              <a:t> </a:t>
            </a:r>
            <a:r>
              <a:rPr lang="en-GB" sz="1000">
                <a:solidFill>
                  <a:schemeClr val="accent1"/>
                </a:solidFill>
              </a:rPr>
              <a:t>© Experian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10339114" y="6158007"/>
            <a:ext cx="1589521" cy="514939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413" y="6938217"/>
            <a:ext cx="1089000" cy="21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fld id="{EF540DAE-C9AD-4AB7-834A-30F15928ADC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97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888" indent="-115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319088" indent="-195263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129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10000"/>
        <a:buFont typeface="Arial" panose="020B0604020202020204" pitchFamily="34" charset="0"/>
        <a:buChar char="•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71513" indent="-1944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849">
          <p15:clr>
            <a:srgbClr val="547EBF"/>
          </p15:clr>
        </p15:guide>
        <p15:guide id="3" pos="292">
          <p15:clr>
            <a:srgbClr val="F26B43"/>
          </p15:clr>
        </p15:guide>
        <p15:guide id="4" pos="901">
          <p15:clr>
            <a:srgbClr val="F26B43"/>
          </p15:clr>
        </p15:guide>
        <p15:guide id="5" pos="1501">
          <p15:clr>
            <a:srgbClr val="F26B43"/>
          </p15:clr>
        </p15:guide>
        <p15:guide id="6" pos="2093">
          <p15:clr>
            <a:srgbClr val="F26B43"/>
          </p15:clr>
        </p15:guide>
        <p15:guide id="7" pos="2693">
          <p15:clr>
            <a:srgbClr val="F26B43"/>
          </p15:clr>
        </p15:guide>
        <p15:guide id="8" pos="4497">
          <p15:clr>
            <a:srgbClr val="F26B43"/>
          </p15:clr>
        </p15:guide>
        <p15:guide id="9" pos="3894">
          <p15:clr>
            <a:srgbClr val="F26B43"/>
          </p15:clr>
        </p15:guide>
        <p15:guide id="10" pos="3294">
          <p15:clr>
            <a:srgbClr val="F26B43"/>
          </p15:clr>
        </p15:guide>
        <p15:guide id="11" pos="5094">
          <p15:clr>
            <a:srgbClr val="F26B43"/>
          </p15:clr>
        </p15:guide>
        <p15:guide id="12" pos="5687">
          <p15:clr>
            <a:srgbClr val="F26B43"/>
          </p15:clr>
        </p15:guide>
        <p15:guide id="13" pos="6287">
          <p15:clr>
            <a:srgbClr val="F26B43"/>
          </p15:clr>
        </p15:guide>
        <p15:guide id="14" pos="6888">
          <p15:clr>
            <a:srgbClr val="F26B43"/>
          </p15:clr>
        </p15:guide>
        <p15:guide id="15" pos="7399">
          <p15:clr>
            <a:srgbClr val="F26B43"/>
          </p15:clr>
        </p15:guide>
        <p15:guide id="16" pos="804">
          <p15:clr>
            <a:srgbClr val="F26B43"/>
          </p15:clr>
        </p15:guide>
        <p15:guide id="17" pos="1410">
          <p15:clr>
            <a:srgbClr val="F26B43"/>
          </p15:clr>
        </p15:guide>
        <p15:guide id="18" pos="2010">
          <p15:clr>
            <a:srgbClr val="F26B43"/>
          </p15:clr>
        </p15:guide>
        <p15:guide id="19" pos="2607">
          <p15:clr>
            <a:srgbClr val="F26B43"/>
          </p15:clr>
        </p15:guide>
        <p15:guide id="20" pos="3204">
          <p15:clr>
            <a:srgbClr val="F26B43"/>
          </p15:clr>
        </p15:guide>
        <p15:guide id="21" pos="3804">
          <p15:clr>
            <a:srgbClr val="F26B43"/>
          </p15:clr>
        </p15:guide>
        <p15:guide id="22" pos="4404">
          <p15:clr>
            <a:srgbClr val="F26B43"/>
          </p15:clr>
        </p15:guide>
        <p15:guide id="23" pos="5007">
          <p15:clr>
            <a:srgbClr val="F26B43"/>
          </p15:clr>
        </p15:guide>
        <p15:guide id="24" pos="5604">
          <p15:clr>
            <a:srgbClr val="F26B43"/>
          </p15:clr>
        </p15:guide>
        <p15:guide id="25" pos="6195">
          <p15:clr>
            <a:srgbClr val="F26B43"/>
          </p15:clr>
        </p15:guide>
        <p15:guide id="26" pos="6798">
          <p15:clr>
            <a:srgbClr val="F26B43"/>
          </p15:clr>
        </p15:guide>
        <p15:guide id="27" orient="horz" pos="357">
          <p15:clr>
            <a:srgbClr val="F26B43"/>
          </p15:clr>
        </p15:guide>
        <p15:guide id="28" orient="horz" pos="803">
          <p15:clr>
            <a:srgbClr val="F26B43"/>
          </p15:clr>
        </p15:guide>
        <p15:guide id="29" orient="horz" pos="1274">
          <p15:clr>
            <a:srgbClr val="F26B43"/>
          </p15:clr>
        </p15:guide>
        <p15:guide id="30" orient="horz" pos="3894">
          <p15:clr>
            <a:srgbClr val="F26B43"/>
          </p15:clr>
        </p15:guide>
        <p15:guide id="31" orient="horz" pos="41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emf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4962" y="-20767"/>
            <a:ext cx="12293600" cy="6858000"/>
          </a:xfrm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080001" y="779920"/>
            <a:ext cx="6983914" cy="730240"/>
          </a:xfrm>
        </p:spPr>
        <p:txBody>
          <a:bodyPr/>
          <a:lstStyle/>
          <a:p>
            <a:r>
              <a:rPr lang="en-GB" sz="3600" b="1" dirty="0">
                <a:solidFill>
                  <a:srgbClr val="BA2F7D"/>
                </a:solidFill>
              </a:rPr>
              <a:t>Experian Fairness as a Service</a:t>
            </a:r>
          </a:p>
          <a:p>
            <a:r>
              <a:rPr lang="en-GB" sz="3600" b="1" dirty="0">
                <a:solidFill>
                  <a:srgbClr val="BA2F7D"/>
                </a:solidFill>
              </a:rPr>
              <a:t>Veritas Hackathon Entry Submission</a:t>
            </a:r>
          </a:p>
          <a:p>
            <a:endParaRPr lang="en-GB" sz="3600" b="1" dirty="0">
              <a:solidFill>
                <a:srgbClr val="BA2F7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07E22-5AD6-3840-A32B-2874D0ADC1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802" y="447"/>
            <a:ext cx="5715383" cy="1509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9FC0B6-E0E9-BC4D-81D7-AEED6D9B39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72" y="5835670"/>
            <a:ext cx="2496354" cy="80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2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86ADD5-E32B-42C2-B402-DB7164A54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800" y="108086"/>
            <a:ext cx="9632919" cy="599768"/>
          </a:xfrm>
        </p:spPr>
        <p:txBody>
          <a:bodyPr/>
          <a:lstStyle/>
          <a:p>
            <a:r>
              <a:rPr lang="en-US" dirty="0"/>
              <a:t>Submission modules </a:t>
            </a:r>
            <a:endParaRPr lang="en-US" sz="24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4A1B01A-EFFA-4DD0-8AD4-EC010A9EBA53}"/>
              </a:ext>
            </a:extLst>
          </p:cNvPr>
          <p:cNvSpPr/>
          <p:nvPr/>
        </p:nvSpPr>
        <p:spPr>
          <a:xfrm>
            <a:off x="1167018" y="731150"/>
            <a:ext cx="2557358" cy="115297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/>
              <a:t>Data identification </a:t>
            </a:r>
            <a:r>
              <a:rPr lang="en-US" sz="1200" dirty="0"/>
              <a:t>:</a:t>
            </a:r>
          </a:p>
          <a:p>
            <a:pPr algn="ctr"/>
            <a:r>
              <a:rPr lang="en-US" sz="1200" dirty="0"/>
              <a:t>Various data sources provided for the Hackathon were explored and HC data was selected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ED9E10C-EAA4-4CA4-A61E-BFB72488FAB6}"/>
              </a:ext>
            </a:extLst>
          </p:cNvPr>
          <p:cNvSpPr/>
          <p:nvPr/>
        </p:nvSpPr>
        <p:spPr>
          <a:xfrm>
            <a:off x="4722177" y="731150"/>
            <a:ext cx="2557358" cy="115297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/>
              <a:t>Data preprocessing</a:t>
            </a:r>
            <a:r>
              <a:rPr lang="en-US" sz="1200" u="sng" dirty="0"/>
              <a:t>:</a:t>
            </a:r>
          </a:p>
          <a:p>
            <a:pPr algn="ctr"/>
            <a:r>
              <a:rPr lang="en-US" sz="1200" dirty="0"/>
              <a:t>To simulate loan origination system relying on alternate data, only new to credit segment was selected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A010F9E-67D6-4C20-B074-3FB68B7B9A11}"/>
              </a:ext>
            </a:extLst>
          </p:cNvPr>
          <p:cNvSpPr/>
          <p:nvPr/>
        </p:nvSpPr>
        <p:spPr>
          <a:xfrm>
            <a:off x="8251250" y="742636"/>
            <a:ext cx="2557358" cy="115297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/>
              <a:t>Base model development</a:t>
            </a:r>
            <a:r>
              <a:rPr lang="en-US" sz="1200" u="sng" dirty="0"/>
              <a:t>:</a:t>
            </a:r>
          </a:p>
          <a:p>
            <a:pPr algn="ctr"/>
            <a:r>
              <a:rPr lang="en-US" sz="1200" dirty="0"/>
              <a:t>A base model is developed without fairness considerations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1F4E4AC-7C8F-4B7A-B9C1-08DC12F59B20}"/>
              </a:ext>
            </a:extLst>
          </p:cNvPr>
          <p:cNvSpPr/>
          <p:nvPr/>
        </p:nvSpPr>
        <p:spPr>
          <a:xfrm>
            <a:off x="1167018" y="2460607"/>
            <a:ext cx="2557358" cy="1152971"/>
          </a:xfrm>
          <a:prstGeom prst="roundRect">
            <a:avLst/>
          </a:prstGeom>
          <a:solidFill>
            <a:srgbClr val="00206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/>
              <a:t>Fairness assessment:</a:t>
            </a:r>
          </a:p>
          <a:p>
            <a:pPr algn="ctr"/>
            <a:r>
              <a:rPr lang="en-US" sz="1200" dirty="0"/>
              <a:t>Fairness assessment is performed on base model</a:t>
            </a:r>
          </a:p>
          <a:p>
            <a:pPr algn="ctr"/>
            <a:r>
              <a:rPr lang="en-US" sz="1200" dirty="0"/>
              <a:t> 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27B684D-E701-4C6A-A425-5BC99258D761}"/>
              </a:ext>
            </a:extLst>
          </p:cNvPr>
          <p:cNvSpPr/>
          <p:nvPr/>
        </p:nvSpPr>
        <p:spPr>
          <a:xfrm>
            <a:off x="4722177" y="2460607"/>
            <a:ext cx="2557358" cy="1152971"/>
          </a:xfrm>
          <a:prstGeom prst="roundRect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/>
              <a:t>Score correction:</a:t>
            </a:r>
          </a:p>
          <a:p>
            <a:pPr algn="ctr"/>
            <a:r>
              <a:rPr lang="en-US" sz="1200" dirty="0"/>
              <a:t>Correction applied include – Fair training methods such as unintended bias removal and grid search as well as 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A08D07F-BE87-4E75-B406-C64687A9D589}"/>
              </a:ext>
            </a:extLst>
          </p:cNvPr>
          <p:cNvSpPr/>
          <p:nvPr/>
        </p:nvSpPr>
        <p:spPr>
          <a:xfrm>
            <a:off x="8251250" y="2460607"/>
            <a:ext cx="2557358" cy="1152971"/>
          </a:xfrm>
          <a:prstGeom prst="roundRect">
            <a:avLst/>
          </a:prstGeom>
          <a:solidFill>
            <a:srgbClr val="00206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/>
              <a:t>Fairness assessment post-</a:t>
            </a:r>
            <a:r>
              <a:rPr lang="en-US" sz="1200" dirty="0"/>
              <a:t>correction: Fairness assessment and comparison with the base fairness metrices</a:t>
            </a:r>
          </a:p>
          <a:p>
            <a:pPr algn="ctr"/>
            <a:endParaRPr lang="en-US" sz="12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BCA115E3-5C86-4128-9258-CE30B41726AD}"/>
              </a:ext>
            </a:extLst>
          </p:cNvPr>
          <p:cNvSpPr/>
          <p:nvPr/>
        </p:nvSpPr>
        <p:spPr>
          <a:xfrm>
            <a:off x="4722177" y="4082104"/>
            <a:ext cx="2557358" cy="115297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/>
              <a:t>Monitoring:</a:t>
            </a:r>
          </a:p>
          <a:p>
            <a:pPr algn="ctr"/>
            <a:r>
              <a:rPr lang="en-US" sz="1200" dirty="0"/>
              <a:t>Monitoring reports are simulated we propose exploration </a:t>
            </a:r>
            <a:r>
              <a:rPr lang="en-US" sz="1200" dirty="0" err="1"/>
              <a:t>v.s</a:t>
            </a:r>
            <a:r>
              <a:rPr lang="en-US" sz="1200" dirty="0"/>
              <a:t> exploitation paradigm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197D961-B846-46F1-9B92-38768CE87102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724376" y="1307636"/>
            <a:ext cx="997801" cy="0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9D1D583-C76B-40C2-A653-BC7218429B7D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7279535" y="1307636"/>
            <a:ext cx="971715" cy="11486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4B7E24C-59C8-43BF-905E-79DD33E75EFC}"/>
              </a:ext>
            </a:extLst>
          </p:cNvPr>
          <p:cNvCxnSpPr>
            <a:stCxn id="53" idx="2"/>
            <a:endCxn id="68" idx="0"/>
          </p:cNvCxnSpPr>
          <p:nvPr/>
        </p:nvCxnSpPr>
        <p:spPr>
          <a:xfrm rot="5400000">
            <a:off x="5705313" y="-1364009"/>
            <a:ext cx="565000" cy="7084232"/>
          </a:xfrm>
          <a:prstGeom prst="bentConnector3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58B28A0-6373-44A9-9215-D59FBD495725}"/>
              </a:ext>
            </a:extLst>
          </p:cNvPr>
          <p:cNvCxnSpPr>
            <a:cxnSpLocks/>
            <a:stCxn id="68" idx="3"/>
            <a:endCxn id="81" idx="1"/>
          </p:cNvCxnSpPr>
          <p:nvPr/>
        </p:nvCxnSpPr>
        <p:spPr>
          <a:xfrm>
            <a:off x="3724376" y="3037093"/>
            <a:ext cx="997801" cy="0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6C13AD4-CD32-4360-B650-B1BE94A3BEE5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7279535" y="3037093"/>
            <a:ext cx="971715" cy="0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64EFD4B9-7E18-44AD-ADA3-ED25C0042DCB}"/>
              </a:ext>
            </a:extLst>
          </p:cNvPr>
          <p:cNvCxnSpPr>
            <a:cxnSpLocks/>
            <a:stCxn id="82" idx="2"/>
            <a:endCxn id="108" idx="0"/>
          </p:cNvCxnSpPr>
          <p:nvPr/>
        </p:nvCxnSpPr>
        <p:spPr>
          <a:xfrm rot="5400000">
            <a:off x="5753550" y="305725"/>
            <a:ext cx="468526" cy="7084232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7508386B-BF9C-47AB-8F6D-BE64BF708FC5}"/>
              </a:ext>
            </a:extLst>
          </p:cNvPr>
          <p:cNvSpPr/>
          <p:nvPr/>
        </p:nvSpPr>
        <p:spPr>
          <a:xfrm>
            <a:off x="678476" y="533400"/>
            <a:ext cx="423227" cy="4191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4E24939-E250-4F5E-A325-5A6102926A66}"/>
              </a:ext>
            </a:extLst>
          </p:cNvPr>
          <p:cNvSpPr/>
          <p:nvPr/>
        </p:nvSpPr>
        <p:spPr>
          <a:xfrm>
            <a:off x="4206274" y="622313"/>
            <a:ext cx="423227" cy="4191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9E5BEFB-C89F-43AA-AEBE-A28C3A4E7912}"/>
              </a:ext>
            </a:extLst>
          </p:cNvPr>
          <p:cNvSpPr/>
          <p:nvPr/>
        </p:nvSpPr>
        <p:spPr>
          <a:xfrm>
            <a:off x="7899400" y="533400"/>
            <a:ext cx="423227" cy="4191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6CD11A7-96BD-4866-BD6D-9BE8A97BBD44}"/>
              </a:ext>
            </a:extLst>
          </p:cNvPr>
          <p:cNvSpPr/>
          <p:nvPr/>
        </p:nvSpPr>
        <p:spPr>
          <a:xfrm>
            <a:off x="678476" y="2149467"/>
            <a:ext cx="423227" cy="4191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B175B1D-BAE5-42A9-8EF9-2C8B88CC1ED2}"/>
              </a:ext>
            </a:extLst>
          </p:cNvPr>
          <p:cNvSpPr/>
          <p:nvPr/>
        </p:nvSpPr>
        <p:spPr>
          <a:xfrm>
            <a:off x="4206274" y="2238380"/>
            <a:ext cx="423227" cy="4191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9E7E531-7458-4591-ADB5-337B458CEFC9}"/>
              </a:ext>
            </a:extLst>
          </p:cNvPr>
          <p:cNvSpPr/>
          <p:nvPr/>
        </p:nvSpPr>
        <p:spPr>
          <a:xfrm>
            <a:off x="7918450" y="2149467"/>
            <a:ext cx="423227" cy="4191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EE34575-7CAA-4908-817E-77DC10412926}"/>
              </a:ext>
            </a:extLst>
          </p:cNvPr>
          <p:cNvSpPr/>
          <p:nvPr/>
        </p:nvSpPr>
        <p:spPr>
          <a:xfrm>
            <a:off x="4206274" y="4082104"/>
            <a:ext cx="423227" cy="4191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DEC29E2-DBE0-4BE8-A9D6-0D452D720D7F}"/>
              </a:ext>
            </a:extLst>
          </p:cNvPr>
          <p:cNvSpPr/>
          <p:nvPr/>
        </p:nvSpPr>
        <p:spPr>
          <a:xfrm>
            <a:off x="1167018" y="4082104"/>
            <a:ext cx="2557358" cy="115297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/>
              <a:t>Cost benefit report:</a:t>
            </a:r>
          </a:p>
          <a:p>
            <a:pPr algn="ctr"/>
            <a:r>
              <a:rPr lang="en-US" sz="1200" dirty="0"/>
              <a:t>Analyzing the cost benefit of different fairness techniques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48B7C1F-B0CA-42DD-A140-37D76DEC0D07}"/>
              </a:ext>
            </a:extLst>
          </p:cNvPr>
          <p:cNvSpPr/>
          <p:nvPr/>
        </p:nvSpPr>
        <p:spPr>
          <a:xfrm>
            <a:off x="678476" y="3940951"/>
            <a:ext cx="423227" cy="419100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26FDD43-FC34-457F-9839-6574E96635B8}"/>
              </a:ext>
            </a:extLst>
          </p:cNvPr>
          <p:cNvCxnSpPr>
            <a:cxnSpLocks/>
            <a:stCxn id="108" idx="3"/>
            <a:endCxn id="83" idx="1"/>
          </p:cNvCxnSpPr>
          <p:nvPr/>
        </p:nvCxnSpPr>
        <p:spPr>
          <a:xfrm>
            <a:off x="3724376" y="4658590"/>
            <a:ext cx="997801" cy="0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FD54445-0F78-4764-A2D7-BE944CA87908}"/>
              </a:ext>
            </a:extLst>
          </p:cNvPr>
          <p:cNvSpPr/>
          <p:nvPr/>
        </p:nvSpPr>
        <p:spPr>
          <a:xfrm>
            <a:off x="1474913" y="6309711"/>
            <a:ext cx="2557358" cy="32266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Code provided on APIX sandbox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68F1361-25C8-4FAF-849B-5678E4A006B8}"/>
              </a:ext>
            </a:extLst>
          </p:cNvPr>
          <p:cNvSpPr/>
          <p:nvPr/>
        </p:nvSpPr>
        <p:spPr>
          <a:xfrm>
            <a:off x="4470400" y="6309711"/>
            <a:ext cx="2557358" cy="322668"/>
          </a:xfrm>
          <a:prstGeom prst="roundRect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Partial code on APIX – IP protected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197D9C1-DCD5-4643-91A3-C6587BAE36BA}"/>
              </a:ext>
            </a:extLst>
          </p:cNvPr>
          <p:cNvSpPr/>
          <p:nvPr/>
        </p:nvSpPr>
        <p:spPr>
          <a:xfrm>
            <a:off x="7788876" y="6304671"/>
            <a:ext cx="2557358" cy="322668"/>
          </a:xfrm>
          <a:prstGeom prst="roundRect">
            <a:avLst/>
          </a:prstGeom>
          <a:solidFill>
            <a:srgbClr val="002060"/>
          </a:solidFill>
          <a:ln w="6350">
            <a:solidFill>
              <a:srgbClr val="643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Partial code on APIX, can be called via  APIX API</a:t>
            </a:r>
          </a:p>
        </p:txBody>
      </p:sp>
    </p:spTree>
    <p:extLst>
      <p:ext uri="{BB962C8B-B14F-4D97-AF65-F5344CB8AC3E}">
        <p14:creationId xmlns:p14="http://schemas.microsoft.com/office/powerpoint/2010/main" val="277390696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14B7BB0B-CC61-43D8-B8C3-6BA5B0D61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3400" y="236882"/>
            <a:ext cx="10673979" cy="599768"/>
          </a:xfrm>
        </p:spPr>
        <p:txBody>
          <a:bodyPr/>
          <a:lstStyle/>
          <a:p>
            <a:r>
              <a:rPr lang="en-US" dirty="0"/>
              <a:t>Submission artifact location</a:t>
            </a:r>
            <a:endParaRPr lang="en-US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42A66F-D4EE-442E-947B-8C3BE470C16D}"/>
              </a:ext>
            </a:extLst>
          </p:cNvPr>
          <p:cNvSpPr/>
          <p:nvPr/>
        </p:nvSpPr>
        <p:spPr>
          <a:xfrm>
            <a:off x="2946400" y="1219200"/>
            <a:ext cx="1813500" cy="34529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Module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05F5C30-D37C-4D24-8823-EFCA486AF892}"/>
              </a:ext>
            </a:extLst>
          </p:cNvPr>
          <p:cNvSpPr/>
          <p:nvPr/>
        </p:nvSpPr>
        <p:spPr>
          <a:xfrm>
            <a:off x="2946400" y="1754152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Data identification </a:t>
            </a:r>
            <a:endParaRPr lang="en-US" sz="11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EA0583-8C46-4B60-9C1B-8869F55F1E95}"/>
              </a:ext>
            </a:extLst>
          </p:cNvPr>
          <p:cNvSpPr/>
          <p:nvPr/>
        </p:nvSpPr>
        <p:spPr>
          <a:xfrm>
            <a:off x="4991933" y="1219201"/>
            <a:ext cx="2515780" cy="33074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APIX Sandbox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67F4B4-0A73-4D11-9377-78BAE37379F1}"/>
              </a:ext>
            </a:extLst>
          </p:cNvPr>
          <p:cNvSpPr/>
          <p:nvPr/>
        </p:nvSpPr>
        <p:spPr>
          <a:xfrm>
            <a:off x="5008458" y="1754151"/>
            <a:ext cx="2512937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notebooks.zip</a:t>
            </a:r>
            <a:endParaRPr lang="en-US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9540DC6-0942-4616-A765-49A8A69E3573}"/>
              </a:ext>
            </a:extLst>
          </p:cNvPr>
          <p:cNvSpPr/>
          <p:nvPr/>
        </p:nvSpPr>
        <p:spPr>
          <a:xfrm>
            <a:off x="2946400" y="2207690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Data preprocessing</a:t>
            </a:r>
            <a:endParaRPr lang="en-US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40A03F-D46D-4E65-8E6D-CF64BEB6B466}"/>
              </a:ext>
            </a:extLst>
          </p:cNvPr>
          <p:cNvSpPr/>
          <p:nvPr/>
        </p:nvSpPr>
        <p:spPr>
          <a:xfrm>
            <a:off x="5008654" y="2207689"/>
            <a:ext cx="2512545" cy="32081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hc_data_preparation.py</a:t>
            </a:r>
            <a:endParaRPr lang="en-US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340C8C-3306-4191-BFCF-8BFD14B633F5}"/>
              </a:ext>
            </a:extLst>
          </p:cNvPr>
          <p:cNvSpPr/>
          <p:nvPr/>
        </p:nvSpPr>
        <p:spPr>
          <a:xfrm>
            <a:off x="2946400" y="2636751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u="sng" dirty="0"/>
          </a:p>
          <a:p>
            <a:pPr algn="ctr"/>
            <a:r>
              <a:rPr lang="en-US" sz="1100" b="1" dirty="0"/>
              <a:t>Base model development</a:t>
            </a:r>
            <a:endParaRPr lang="en-US" sz="1100" u="sng" dirty="0"/>
          </a:p>
          <a:p>
            <a:pPr algn="ctr"/>
            <a:endParaRPr lang="en-US" sz="11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8F020B-49ED-4A9F-AE89-FE821353C81C}"/>
              </a:ext>
            </a:extLst>
          </p:cNvPr>
          <p:cNvSpPr/>
          <p:nvPr/>
        </p:nvSpPr>
        <p:spPr>
          <a:xfrm>
            <a:off x="5007036" y="2636750"/>
            <a:ext cx="2515781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hc_base_model_development.py</a:t>
            </a:r>
            <a:endParaRPr lang="en-US" sz="11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DA8A05-8679-4A53-8E34-7CCB92B30C5E}"/>
              </a:ext>
            </a:extLst>
          </p:cNvPr>
          <p:cNvSpPr/>
          <p:nvPr/>
        </p:nvSpPr>
        <p:spPr>
          <a:xfrm>
            <a:off x="2946400" y="3331515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u="sng" dirty="0"/>
          </a:p>
          <a:p>
            <a:pPr algn="ctr"/>
            <a:r>
              <a:rPr lang="en-US" sz="1100" b="1" dirty="0"/>
              <a:t>Fairness assessment(pre-post)</a:t>
            </a:r>
          </a:p>
          <a:p>
            <a:pPr algn="ctr"/>
            <a:r>
              <a:rPr lang="en-US" sz="1100" b="1" u="sng" dirty="0"/>
              <a:t> </a:t>
            </a:r>
            <a:r>
              <a:rPr lang="en-US" sz="1100" dirty="0"/>
              <a:t>: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48FDAC-7580-451A-BA35-C9E6FF4A7CE1}"/>
              </a:ext>
            </a:extLst>
          </p:cNvPr>
          <p:cNvSpPr/>
          <p:nvPr/>
        </p:nvSpPr>
        <p:spPr>
          <a:xfrm>
            <a:off x="4990315" y="3132367"/>
            <a:ext cx="2549222" cy="743590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call_fairness_original_data.py</a:t>
            </a:r>
          </a:p>
          <a:p>
            <a:pPr algn="ctr"/>
            <a:r>
              <a:rPr lang="en-GB" sz="1100" b="1" dirty="0"/>
              <a:t>call_fairness_ROC_data.py</a:t>
            </a:r>
          </a:p>
          <a:p>
            <a:pPr algn="ctr"/>
            <a:r>
              <a:rPr lang="en-GB" sz="1100" b="1" dirty="0"/>
              <a:t>call_fairness_UBR_data.py</a:t>
            </a:r>
          </a:p>
          <a:p>
            <a:pPr algn="ctr"/>
            <a:r>
              <a:rPr lang="en-GB" sz="1100" b="1" dirty="0"/>
              <a:t>call_fairness_GS_data.py</a:t>
            </a:r>
            <a:endParaRPr lang="en-US" sz="11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2240E2-33A1-4F13-96C9-0A866D811ED4}"/>
              </a:ext>
            </a:extLst>
          </p:cNvPr>
          <p:cNvSpPr/>
          <p:nvPr/>
        </p:nvSpPr>
        <p:spPr>
          <a:xfrm>
            <a:off x="7729449" y="1204652"/>
            <a:ext cx="2515780" cy="34529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APIX API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3207592-5F37-4B49-9107-6B1A3E0AD58F}"/>
              </a:ext>
            </a:extLst>
          </p:cNvPr>
          <p:cNvSpPr/>
          <p:nvPr/>
        </p:nvSpPr>
        <p:spPr>
          <a:xfrm>
            <a:off x="2946400" y="4006797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u="sng" dirty="0"/>
          </a:p>
          <a:p>
            <a:pPr algn="ctr"/>
            <a:r>
              <a:rPr lang="en-US" sz="1100" b="1" dirty="0"/>
              <a:t>Score</a:t>
            </a:r>
          </a:p>
          <a:p>
            <a:pPr algn="ctr"/>
            <a:r>
              <a:rPr lang="en-US" sz="1100" b="1" dirty="0"/>
              <a:t> correction</a:t>
            </a:r>
          </a:p>
          <a:p>
            <a:pPr algn="ctr"/>
            <a:endParaRPr lang="en-US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EB554D9-3A4C-4FF7-BBEE-BEE0066837C2}"/>
              </a:ext>
            </a:extLst>
          </p:cNvPr>
          <p:cNvSpPr/>
          <p:nvPr/>
        </p:nvSpPr>
        <p:spPr>
          <a:xfrm>
            <a:off x="4988500" y="3991590"/>
            <a:ext cx="2552853" cy="314241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call_UBR_correction.py </a:t>
            </a:r>
          </a:p>
          <a:p>
            <a:pPr algn="ctr"/>
            <a:r>
              <a:rPr lang="en-GB" sz="1100" b="1" dirty="0"/>
              <a:t>call_ROC_correction.py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94F2E6-67A5-4D4F-8C9F-E76659A77C4A}"/>
              </a:ext>
            </a:extLst>
          </p:cNvPr>
          <p:cNvSpPr/>
          <p:nvPr/>
        </p:nvSpPr>
        <p:spPr>
          <a:xfrm>
            <a:off x="2946400" y="4419600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Cost benefit report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757288-94B4-4063-8F02-37E4BAA6C311}"/>
              </a:ext>
            </a:extLst>
          </p:cNvPr>
          <p:cNvSpPr/>
          <p:nvPr/>
        </p:nvSpPr>
        <p:spPr>
          <a:xfrm>
            <a:off x="4988500" y="4419599"/>
            <a:ext cx="2552853" cy="30220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cost_benefit_analysis.py</a:t>
            </a:r>
            <a:endParaRPr lang="en-US" sz="11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FC18C40-94ED-420D-80CB-4764A426F316}"/>
              </a:ext>
            </a:extLst>
          </p:cNvPr>
          <p:cNvSpPr/>
          <p:nvPr/>
        </p:nvSpPr>
        <p:spPr>
          <a:xfrm>
            <a:off x="2946400" y="4820366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Monitoring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600E70E-3BA1-4D11-9FB1-262D89DF1F70}"/>
              </a:ext>
            </a:extLst>
          </p:cNvPr>
          <p:cNvSpPr/>
          <p:nvPr/>
        </p:nvSpPr>
        <p:spPr>
          <a:xfrm>
            <a:off x="4988500" y="4820365"/>
            <a:ext cx="2552853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monitoring_simulation.py</a:t>
            </a:r>
            <a:endParaRPr lang="en-US" sz="11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6B9AC3-BD61-4D62-96EB-BF826AE79ACE}"/>
              </a:ext>
            </a:extLst>
          </p:cNvPr>
          <p:cNvSpPr/>
          <p:nvPr/>
        </p:nvSpPr>
        <p:spPr>
          <a:xfrm>
            <a:off x="7729449" y="3132367"/>
            <a:ext cx="2515780" cy="743590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SERVICE ID: “</a:t>
            </a:r>
            <a:r>
              <a:rPr lang="en-GB" sz="1100" b="1" dirty="0" err="1"/>
              <a:t>faas_report</a:t>
            </a:r>
            <a:r>
              <a:rPr lang="en-GB" sz="1100" b="1" dirty="0"/>
              <a:t>”</a:t>
            </a:r>
          </a:p>
          <a:p>
            <a:pPr algn="ctr"/>
            <a:r>
              <a:rPr lang="en-GB" sz="1100" b="1" dirty="0"/>
              <a:t>SERVICE ID: “</a:t>
            </a:r>
            <a:r>
              <a:rPr lang="en-GB" sz="1100" b="1" dirty="0" err="1"/>
              <a:t>normative_report</a:t>
            </a:r>
            <a:r>
              <a:rPr lang="en-GB" sz="1100" b="1" dirty="0"/>
              <a:t>”</a:t>
            </a:r>
            <a:endParaRPr lang="en-US" sz="1100" b="1" dirty="0"/>
          </a:p>
          <a:p>
            <a:pPr algn="ctr"/>
            <a:r>
              <a:rPr lang="en-GB" sz="1100" b="1" dirty="0"/>
              <a:t>SERVICE ID: "</a:t>
            </a:r>
            <a:r>
              <a:rPr lang="en-GB" sz="1100" b="1" dirty="0" err="1"/>
              <a:t>explainability</a:t>
            </a:r>
            <a:r>
              <a:rPr lang="en-GB" sz="1100" b="1" dirty="0"/>
              <a:t>"</a:t>
            </a:r>
            <a:endParaRPr lang="en-US" sz="1100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47C3603-7B6F-4F60-BF9C-2C730512AA06}"/>
              </a:ext>
            </a:extLst>
          </p:cNvPr>
          <p:cNvSpPr/>
          <p:nvPr/>
        </p:nvSpPr>
        <p:spPr>
          <a:xfrm>
            <a:off x="2946400" y="5264221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Helper functions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FA21EEE-CF10-4124-BF59-6C1F808E8AFB}"/>
              </a:ext>
            </a:extLst>
          </p:cNvPr>
          <p:cNvSpPr/>
          <p:nvPr/>
        </p:nvSpPr>
        <p:spPr>
          <a:xfrm>
            <a:off x="4988500" y="5264220"/>
            <a:ext cx="2552853" cy="571628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utils.py</a:t>
            </a:r>
          </a:p>
          <a:p>
            <a:pPr algn="ctr"/>
            <a:r>
              <a:rPr lang="en-US" sz="1100" b="1" dirty="0"/>
              <a:t>FairnessM.py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D626CDC-1248-49C1-BCCE-B414EE0F784F}"/>
              </a:ext>
            </a:extLst>
          </p:cNvPr>
          <p:cNvSpPr/>
          <p:nvPr/>
        </p:nvSpPr>
        <p:spPr>
          <a:xfrm>
            <a:off x="2136098" y="1204652"/>
            <a:ext cx="676293" cy="34529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Demo 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4B2B01-43DF-4E13-83A7-D601C82ACBE4}"/>
              </a:ext>
            </a:extLst>
          </p:cNvPr>
          <p:cNvSpPr/>
          <p:nvPr/>
        </p:nvSpPr>
        <p:spPr>
          <a:xfrm>
            <a:off x="2314869" y="1773936"/>
            <a:ext cx="336447" cy="325509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1774B11-ED48-4EE0-B801-794AE673A958}"/>
              </a:ext>
            </a:extLst>
          </p:cNvPr>
          <p:cNvSpPr/>
          <p:nvPr/>
        </p:nvSpPr>
        <p:spPr>
          <a:xfrm>
            <a:off x="2314869" y="2218361"/>
            <a:ext cx="336447" cy="325509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1DA4706-EB14-4D8F-8A02-1212BFAD5553}"/>
              </a:ext>
            </a:extLst>
          </p:cNvPr>
          <p:cNvSpPr/>
          <p:nvPr/>
        </p:nvSpPr>
        <p:spPr>
          <a:xfrm>
            <a:off x="2314869" y="2652113"/>
            <a:ext cx="336447" cy="325509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C5B1E19-62BF-4993-A308-33D6D9A534BB}"/>
              </a:ext>
            </a:extLst>
          </p:cNvPr>
          <p:cNvSpPr/>
          <p:nvPr/>
        </p:nvSpPr>
        <p:spPr>
          <a:xfrm>
            <a:off x="2314869" y="3354929"/>
            <a:ext cx="336447" cy="325509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864E091-CCB4-48B9-8B56-7E6E5B5AFC78}"/>
              </a:ext>
            </a:extLst>
          </p:cNvPr>
          <p:cNvSpPr/>
          <p:nvPr/>
        </p:nvSpPr>
        <p:spPr>
          <a:xfrm>
            <a:off x="1914617" y="3354929"/>
            <a:ext cx="336447" cy="325509"/>
          </a:xfrm>
          <a:prstGeom prst="ellipse">
            <a:avLst/>
          </a:prstGeom>
          <a:solidFill>
            <a:srgbClr val="BF2E6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FBC5368-5E06-4A57-8612-0B0116DF02E3}"/>
              </a:ext>
            </a:extLst>
          </p:cNvPr>
          <p:cNvSpPr/>
          <p:nvPr/>
        </p:nvSpPr>
        <p:spPr>
          <a:xfrm>
            <a:off x="2314869" y="3980322"/>
            <a:ext cx="336447" cy="325509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268D10-D337-4E88-B76A-ACD9B9837B26}"/>
              </a:ext>
            </a:extLst>
          </p:cNvPr>
          <p:cNvSpPr/>
          <p:nvPr/>
        </p:nvSpPr>
        <p:spPr>
          <a:xfrm>
            <a:off x="2314869" y="4407946"/>
            <a:ext cx="336447" cy="325509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396D4A8-8D77-426D-98D2-4CF71B9FD9DA}"/>
              </a:ext>
            </a:extLst>
          </p:cNvPr>
          <p:cNvSpPr/>
          <p:nvPr/>
        </p:nvSpPr>
        <p:spPr>
          <a:xfrm>
            <a:off x="2314869" y="4840150"/>
            <a:ext cx="336447" cy="325509"/>
          </a:xfrm>
          <a:prstGeom prst="ellipse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A8FB426-3719-4B60-AF8A-F3708BC528F0}"/>
              </a:ext>
            </a:extLst>
          </p:cNvPr>
          <p:cNvSpPr/>
          <p:nvPr/>
        </p:nvSpPr>
        <p:spPr>
          <a:xfrm>
            <a:off x="1914616" y="3991590"/>
            <a:ext cx="336447" cy="325509"/>
          </a:xfrm>
          <a:prstGeom prst="ellipse">
            <a:avLst/>
          </a:prstGeom>
          <a:solidFill>
            <a:srgbClr val="BF2E6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96AF64-A21D-4BA7-A5F0-EEE66B4B1982}"/>
              </a:ext>
            </a:extLst>
          </p:cNvPr>
          <p:cNvGrpSpPr/>
          <p:nvPr/>
        </p:nvGrpSpPr>
        <p:grpSpPr>
          <a:xfrm>
            <a:off x="1955800" y="6385653"/>
            <a:ext cx="2322351" cy="325509"/>
            <a:chOff x="1955800" y="6385653"/>
            <a:chExt cx="2322351" cy="32550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681FA3-60C2-4645-A68D-0333E6D6AD48}"/>
                </a:ext>
              </a:extLst>
            </p:cNvPr>
            <p:cNvSpPr/>
            <p:nvPr/>
          </p:nvSpPr>
          <p:spPr>
            <a:xfrm>
              <a:off x="1955800" y="6385653"/>
              <a:ext cx="336447" cy="325509"/>
            </a:xfrm>
            <a:prstGeom prst="ellipse">
              <a:avLst/>
            </a:prstGeom>
            <a:solidFill>
              <a:srgbClr val="00B0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47F924-2F23-4FF6-95DE-AF4176924421}"/>
                </a:ext>
              </a:extLst>
            </p:cNvPr>
            <p:cNvSpPr txBox="1"/>
            <p:nvPr/>
          </p:nvSpPr>
          <p:spPr>
            <a:xfrm>
              <a:off x="2489200" y="6456074"/>
              <a:ext cx="1788951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en-US" sz="1200" dirty="0"/>
                <a:t>Development environment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85F282-288A-4C90-8FC8-E1B90F9F1EA4}"/>
              </a:ext>
            </a:extLst>
          </p:cNvPr>
          <p:cNvGrpSpPr/>
          <p:nvPr/>
        </p:nvGrpSpPr>
        <p:grpSpPr>
          <a:xfrm>
            <a:off x="4927600" y="6385653"/>
            <a:ext cx="781866" cy="325509"/>
            <a:chOff x="4927600" y="6385653"/>
            <a:chExt cx="781866" cy="325509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04D7C1D-9123-42D0-AAB3-BAB82E58A1F7}"/>
                </a:ext>
              </a:extLst>
            </p:cNvPr>
            <p:cNvSpPr/>
            <p:nvPr/>
          </p:nvSpPr>
          <p:spPr>
            <a:xfrm>
              <a:off x="4927600" y="6385653"/>
              <a:ext cx="336447" cy="325509"/>
            </a:xfrm>
            <a:prstGeom prst="ellipse">
              <a:avLst/>
            </a:prstGeom>
            <a:solidFill>
              <a:srgbClr val="BF2E6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B2ADBD-3CA2-43AF-94A2-E84D86CEB0FA}"/>
                </a:ext>
              </a:extLst>
            </p:cNvPr>
            <p:cNvSpPr txBox="1"/>
            <p:nvPr/>
          </p:nvSpPr>
          <p:spPr>
            <a:xfrm>
              <a:off x="5461000" y="6456074"/>
              <a:ext cx="248466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en-US" sz="1200" dirty="0"/>
                <a:t>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707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720BEC-7B70-457D-92E0-F15F9EBF4BAC}"/>
              </a:ext>
            </a:extLst>
          </p:cNvPr>
          <p:cNvSpPr/>
          <p:nvPr/>
        </p:nvSpPr>
        <p:spPr>
          <a:xfrm>
            <a:off x="384512" y="1678349"/>
            <a:ext cx="2115209" cy="4035889"/>
          </a:xfrm>
          <a:prstGeom prst="roundRect">
            <a:avLst/>
          </a:prstGeom>
          <a:solidFill>
            <a:srgbClr val="C77FA6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4B7BB0B-CC61-43D8-B8C3-6BA5B0D61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1113" y="321501"/>
            <a:ext cx="10673979" cy="599768"/>
          </a:xfrm>
        </p:spPr>
        <p:txBody>
          <a:bodyPr/>
          <a:lstStyle/>
          <a:p>
            <a:r>
              <a:rPr lang="en-US" dirty="0"/>
              <a:t>Code walkthrough items</a:t>
            </a:r>
            <a:endParaRPr lang="en-US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42A66F-D4EE-442E-947B-8C3BE470C16D}"/>
              </a:ext>
            </a:extLst>
          </p:cNvPr>
          <p:cNvSpPr/>
          <p:nvPr/>
        </p:nvSpPr>
        <p:spPr>
          <a:xfrm>
            <a:off x="518521" y="1347048"/>
            <a:ext cx="1813500" cy="34529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Databricks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05F5C30-D37C-4D24-8823-EFCA486AF892}"/>
              </a:ext>
            </a:extLst>
          </p:cNvPr>
          <p:cNvSpPr/>
          <p:nvPr/>
        </p:nvSpPr>
        <p:spPr>
          <a:xfrm>
            <a:off x="518521" y="1740161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Data identification </a:t>
            </a:r>
            <a:endParaRPr lang="en-US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9540DC6-0942-4616-A765-49A8A69E3573}"/>
              </a:ext>
            </a:extLst>
          </p:cNvPr>
          <p:cNvSpPr/>
          <p:nvPr/>
        </p:nvSpPr>
        <p:spPr>
          <a:xfrm>
            <a:off x="518521" y="2193699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Data preprocessing</a:t>
            </a:r>
            <a:endParaRPr lang="en-US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340C8C-3306-4191-BFCF-8BFD14B633F5}"/>
              </a:ext>
            </a:extLst>
          </p:cNvPr>
          <p:cNvSpPr/>
          <p:nvPr/>
        </p:nvSpPr>
        <p:spPr>
          <a:xfrm>
            <a:off x="518521" y="2622760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u="sng" dirty="0"/>
          </a:p>
          <a:p>
            <a:pPr algn="ctr"/>
            <a:r>
              <a:rPr lang="en-US" sz="1100" b="1" dirty="0"/>
              <a:t>Base model development</a:t>
            </a:r>
            <a:endParaRPr lang="en-US" sz="1100" u="sng" dirty="0"/>
          </a:p>
          <a:p>
            <a:pPr algn="ctr"/>
            <a:endParaRPr lang="en-US" sz="11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DA8A05-8679-4A53-8E34-7CCB92B30C5E}"/>
              </a:ext>
            </a:extLst>
          </p:cNvPr>
          <p:cNvSpPr/>
          <p:nvPr/>
        </p:nvSpPr>
        <p:spPr>
          <a:xfrm>
            <a:off x="518521" y="3065279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u="sng" dirty="0"/>
          </a:p>
          <a:p>
            <a:pPr algn="ctr"/>
            <a:r>
              <a:rPr lang="en-US" sz="1100" b="1" dirty="0"/>
              <a:t>Fairness assessment(pre-post)</a:t>
            </a:r>
          </a:p>
          <a:p>
            <a:pPr algn="ctr"/>
            <a:r>
              <a:rPr lang="en-US" sz="1100" b="1" u="sng" dirty="0"/>
              <a:t> </a:t>
            </a:r>
            <a:r>
              <a:rPr lang="en-US" sz="1100" dirty="0"/>
              <a:t>: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3207592-5F37-4B49-9107-6B1A3E0AD58F}"/>
              </a:ext>
            </a:extLst>
          </p:cNvPr>
          <p:cNvSpPr/>
          <p:nvPr/>
        </p:nvSpPr>
        <p:spPr>
          <a:xfrm>
            <a:off x="518521" y="3485171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u="sng" dirty="0"/>
          </a:p>
          <a:p>
            <a:pPr algn="ctr"/>
            <a:r>
              <a:rPr lang="en-US" sz="1100" b="1" dirty="0"/>
              <a:t>Score</a:t>
            </a:r>
          </a:p>
          <a:p>
            <a:pPr algn="ctr"/>
            <a:r>
              <a:rPr lang="en-US" sz="1100" b="1" dirty="0"/>
              <a:t> correction</a:t>
            </a:r>
          </a:p>
          <a:p>
            <a:pPr algn="ctr"/>
            <a:endParaRPr lang="en-US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94F2E6-67A5-4D4F-8C9F-E76659A77C4A}"/>
              </a:ext>
            </a:extLst>
          </p:cNvPr>
          <p:cNvSpPr/>
          <p:nvPr/>
        </p:nvSpPr>
        <p:spPr>
          <a:xfrm>
            <a:off x="518521" y="3929026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Cost benefit report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FC18C40-94ED-420D-80CB-4764A426F316}"/>
              </a:ext>
            </a:extLst>
          </p:cNvPr>
          <p:cNvSpPr/>
          <p:nvPr/>
        </p:nvSpPr>
        <p:spPr>
          <a:xfrm>
            <a:off x="518521" y="4329909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Monitoring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47C3603-7B6F-4F60-BF9C-2C730512AA06}"/>
              </a:ext>
            </a:extLst>
          </p:cNvPr>
          <p:cNvSpPr/>
          <p:nvPr/>
        </p:nvSpPr>
        <p:spPr>
          <a:xfrm>
            <a:off x="518521" y="4730792"/>
            <a:ext cx="1813500" cy="34529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Helper functions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3E6F98F-B21C-4951-9A69-1400474E9BC0}"/>
              </a:ext>
            </a:extLst>
          </p:cNvPr>
          <p:cNvSpPr/>
          <p:nvPr/>
        </p:nvSpPr>
        <p:spPr>
          <a:xfrm>
            <a:off x="518521" y="5224602"/>
            <a:ext cx="1813500" cy="345293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Live demo of selected modules</a:t>
            </a:r>
            <a:endParaRPr lang="en-US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061853-E453-4D68-9238-9913631D153F}"/>
              </a:ext>
            </a:extLst>
          </p:cNvPr>
          <p:cNvGrpSpPr/>
          <p:nvPr/>
        </p:nvGrpSpPr>
        <p:grpSpPr>
          <a:xfrm>
            <a:off x="1955800" y="6385653"/>
            <a:ext cx="2322351" cy="325509"/>
            <a:chOff x="1955800" y="6385653"/>
            <a:chExt cx="2322351" cy="32550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CCA744-1389-4D72-849C-29226F2F78E8}"/>
                </a:ext>
              </a:extLst>
            </p:cNvPr>
            <p:cNvSpPr/>
            <p:nvPr/>
          </p:nvSpPr>
          <p:spPr>
            <a:xfrm>
              <a:off x="1955800" y="6385653"/>
              <a:ext cx="336447" cy="325509"/>
            </a:xfrm>
            <a:prstGeom prst="ellipse">
              <a:avLst/>
            </a:prstGeom>
            <a:solidFill>
              <a:srgbClr val="00B05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88CE33-9927-4315-ACDE-BEFCC7B751B8}"/>
                </a:ext>
              </a:extLst>
            </p:cNvPr>
            <p:cNvSpPr txBox="1"/>
            <p:nvPr/>
          </p:nvSpPr>
          <p:spPr>
            <a:xfrm>
              <a:off x="2489200" y="6456074"/>
              <a:ext cx="1788951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en-US" sz="1200" dirty="0"/>
                <a:t>Development environment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D1ABC2-C533-441E-9493-01E377E61F1F}"/>
              </a:ext>
            </a:extLst>
          </p:cNvPr>
          <p:cNvGrpSpPr/>
          <p:nvPr/>
        </p:nvGrpSpPr>
        <p:grpSpPr>
          <a:xfrm>
            <a:off x="4927600" y="6385653"/>
            <a:ext cx="781866" cy="325509"/>
            <a:chOff x="4927600" y="6385653"/>
            <a:chExt cx="781866" cy="32550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EE0D6F6-A99A-4991-8FCC-2637A03EED28}"/>
                </a:ext>
              </a:extLst>
            </p:cNvPr>
            <p:cNvSpPr/>
            <p:nvPr/>
          </p:nvSpPr>
          <p:spPr>
            <a:xfrm>
              <a:off x="4927600" y="6385653"/>
              <a:ext cx="336447" cy="325509"/>
            </a:xfrm>
            <a:prstGeom prst="ellipse">
              <a:avLst/>
            </a:prstGeom>
            <a:solidFill>
              <a:srgbClr val="BF2E6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7CC5FD-1DD7-4565-9EC8-361686F57620}"/>
                </a:ext>
              </a:extLst>
            </p:cNvPr>
            <p:cNvSpPr txBox="1"/>
            <p:nvPr/>
          </p:nvSpPr>
          <p:spPr>
            <a:xfrm>
              <a:off x="5461000" y="6456074"/>
              <a:ext cx="248466" cy="184666"/>
            </a:xfrm>
            <a:prstGeom prst="rect">
              <a:avLst/>
            </a:prstGeom>
            <a:noFill/>
          </p:spPr>
          <p:txBody>
            <a:bodyPr wrap="none" lIns="0" tIns="0" rIns="0" bIns="0" numCol="1" spcCol="151200" rtlCol="0">
              <a:spAutoFit/>
            </a:bodyPr>
            <a:lstStyle/>
            <a:p>
              <a:r>
                <a:rPr lang="en-US" sz="1200" dirty="0"/>
                <a:t>AIS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22B818-CFEA-471A-B427-2ACB8CA79A35}"/>
              </a:ext>
            </a:extLst>
          </p:cNvPr>
          <p:cNvGrpSpPr/>
          <p:nvPr/>
        </p:nvGrpSpPr>
        <p:grpSpPr>
          <a:xfrm>
            <a:off x="5174591" y="2517086"/>
            <a:ext cx="2115209" cy="1673914"/>
            <a:chOff x="4572668" y="3480963"/>
            <a:chExt cx="2115209" cy="167391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3065180-88B9-4B60-B7DD-BEDD59D6D2E6}"/>
                </a:ext>
              </a:extLst>
            </p:cNvPr>
            <p:cNvSpPr/>
            <p:nvPr/>
          </p:nvSpPr>
          <p:spPr>
            <a:xfrm>
              <a:off x="4572668" y="3812264"/>
              <a:ext cx="2115209" cy="1342613"/>
            </a:xfrm>
            <a:prstGeom prst="roundRect">
              <a:avLst/>
            </a:prstGeom>
            <a:solidFill>
              <a:srgbClr val="C77FA6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687E7636-72DA-4139-8CB4-A53C47397330}"/>
                </a:ext>
              </a:extLst>
            </p:cNvPr>
            <p:cNvSpPr/>
            <p:nvPr/>
          </p:nvSpPr>
          <p:spPr>
            <a:xfrm>
              <a:off x="4706677" y="3480963"/>
              <a:ext cx="1813500" cy="34529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AIS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7D9BBA4-AC14-47B2-BB7B-7624A136B688}"/>
                </a:ext>
              </a:extLst>
            </p:cNvPr>
            <p:cNvSpPr/>
            <p:nvPr/>
          </p:nvSpPr>
          <p:spPr>
            <a:xfrm>
              <a:off x="4706677" y="3874076"/>
              <a:ext cx="1813500" cy="345294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/>
                <a:t>Explainability</a:t>
              </a:r>
              <a:r>
                <a:rPr lang="en-US" sz="1100" b="1" dirty="0"/>
                <a:t> report and code</a:t>
              </a:r>
              <a:endParaRPr lang="en-US" sz="1100" dirty="0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336DB54-5F85-495B-B07B-031A556A12A4}"/>
                </a:ext>
              </a:extLst>
            </p:cNvPr>
            <p:cNvSpPr/>
            <p:nvPr/>
          </p:nvSpPr>
          <p:spPr>
            <a:xfrm>
              <a:off x="4723522" y="4288043"/>
              <a:ext cx="1813500" cy="345294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/>
                <a:t>FaaS</a:t>
              </a:r>
              <a:r>
                <a:rPr lang="en-US" sz="1100" b="1" dirty="0"/>
                <a:t> reports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166B820-4E59-4C3F-BDA0-4AAF82C95711}"/>
                </a:ext>
              </a:extLst>
            </p:cNvPr>
            <p:cNvSpPr/>
            <p:nvPr/>
          </p:nvSpPr>
          <p:spPr>
            <a:xfrm>
              <a:off x="4706677" y="4739421"/>
              <a:ext cx="1813500" cy="345293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Normative report and code</a:t>
              </a:r>
              <a:endParaRPr lang="en-US" sz="11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6774C9-5709-4EF4-9279-A10D0FE45B31}"/>
              </a:ext>
            </a:extLst>
          </p:cNvPr>
          <p:cNvGrpSpPr/>
          <p:nvPr/>
        </p:nvGrpSpPr>
        <p:grpSpPr>
          <a:xfrm>
            <a:off x="2870200" y="2517086"/>
            <a:ext cx="2115209" cy="1673914"/>
            <a:chOff x="7130239" y="5015356"/>
            <a:chExt cx="2115209" cy="1673914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EFC1EB4A-995C-4BAD-8D85-57250FC1B57B}"/>
                </a:ext>
              </a:extLst>
            </p:cNvPr>
            <p:cNvSpPr/>
            <p:nvPr/>
          </p:nvSpPr>
          <p:spPr>
            <a:xfrm>
              <a:off x="7130239" y="5346657"/>
              <a:ext cx="2115209" cy="1342613"/>
            </a:xfrm>
            <a:prstGeom prst="roundRect">
              <a:avLst/>
            </a:prstGeom>
            <a:solidFill>
              <a:srgbClr val="C77FA6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93DF787-D9B3-48E6-B756-48D22EFA93F4}"/>
                </a:ext>
              </a:extLst>
            </p:cNvPr>
            <p:cNvSpPr/>
            <p:nvPr/>
          </p:nvSpPr>
          <p:spPr>
            <a:xfrm>
              <a:off x="7264248" y="5015356"/>
              <a:ext cx="1813500" cy="34529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b="1" dirty="0"/>
            </a:p>
            <a:p>
              <a:pPr algn="ctr"/>
              <a:r>
                <a:rPr lang="en-GB" sz="1100" b="1" dirty="0"/>
                <a:t>APIX Sandbox</a:t>
              </a:r>
            </a:p>
            <a:p>
              <a:pPr algn="ctr"/>
              <a:endParaRPr lang="en-GB" sz="1100" b="1" dirty="0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D074A53-7A8E-466C-BA20-3A3C33ACB64E}"/>
                </a:ext>
              </a:extLst>
            </p:cNvPr>
            <p:cNvSpPr/>
            <p:nvPr/>
          </p:nvSpPr>
          <p:spPr>
            <a:xfrm>
              <a:off x="7264248" y="5408469"/>
              <a:ext cx="1813500" cy="345294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README.md</a:t>
              </a:r>
              <a:endParaRPr lang="en-US" sz="1100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34A5C353-4D7C-40ED-9A74-9764D476AE5E}"/>
                </a:ext>
              </a:extLst>
            </p:cNvPr>
            <p:cNvSpPr/>
            <p:nvPr/>
          </p:nvSpPr>
          <p:spPr>
            <a:xfrm>
              <a:off x="7281093" y="5822436"/>
              <a:ext cx="1813500" cy="345294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Quick directory walkthrough</a:t>
              </a:r>
              <a:endParaRPr lang="en-US" sz="1100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486A8EAA-EF34-4EE5-8D24-2744FCBF2E1D}"/>
                </a:ext>
              </a:extLst>
            </p:cNvPr>
            <p:cNvSpPr/>
            <p:nvPr/>
          </p:nvSpPr>
          <p:spPr>
            <a:xfrm>
              <a:off x="7264248" y="6273814"/>
              <a:ext cx="1813500" cy="345293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Quickly run a few modules</a:t>
              </a:r>
              <a:endParaRPr lang="en-US" sz="11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60C3DE-669E-461C-AD82-69C6F1E51556}"/>
              </a:ext>
            </a:extLst>
          </p:cNvPr>
          <p:cNvGrpSpPr/>
          <p:nvPr/>
        </p:nvGrpSpPr>
        <p:grpSpPr>
          <a:xfrm>
            <a:off x="7670800" y="2517086"/>
            <a:ext cx="2115209" cy="1673914"/>
            <a:chOff x="9427128" y="3465731"/>
            <a:chExt cx="2115209" cy="167391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A57C00FE-14CC-4F51-9A03-99941F39914F}"/>
                </a:ext>
              </a:extLst>
            </p:cNvPr>
            <p:cNvSpPr/>
            <p:nvPr/>
          </p:nvSpPr>
          <p:spPr>
            <a:xfrm>
              <a:off x="9427128" y="3797032"/>
              <a:ext cx="2115209" cy="1342613"/>
            </a:xfrm>
            <a:prstGeom prst="roundRect">
              <a:avLst/>
            </a:prstGeom>
            <a:solidFill>
              <a:srgbClr val="C77FA6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F9B9899-9171-4BA4-A323-142651A87C0C}"/>
                </a:ext>
              </a:extLst>
            </p:cNvPr>
            <p:cNvSpPr/>
            <p:nvPr/>
          </p:nvSpPr>
          <p:spPr>
            <a:xfrm>
              <a:off x="9561137" y="3465731"/>
              <a:ext cx="1813500" cy="34529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b="1" dirty="0"/>
                <a:t>APIX API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4CB3DF0-495C-42BB-99B4-6912F104CEED}"/>
                </a:ext>
              </a:extLst>
            </p:cNvPr>
            <p:cNvSpPr/>
            <p:nvPr/>
          </p:nvSpPr>
          <p:spPr>
            <a:xfrm>
              <a:off x="9561137" y="3858844"/>
              <a:ext cx="1813500" cy="345294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README.md</a:t>
              </a:r>
              <a:endParaRPr lang="en-US" sz="1100" dirty="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F1B14794-9465-4CA8-A505-43C208EB4FF4}"/>
                </a:ext>
              </a:extLst>
            </p:cNvPr>
            <p:cNvSpPr/>
            <p:nvPr/>
          </p:nvSpPr>
          <p:spPr>
            <a:xfrm>
              <a:off x="9577982" y="4272811"/>
              <a:ext cx="1813500" cy="345294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Process walkthrough</a:t>
              </a:r>
              <a:endParaRPr lang="en-US" sz="110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593C9F13-40AB-4AF6-9E8F-E50D1A507E27}"/>
                </a:ext>
              </a:extLst>
            </p:cNvPr>
            <p:cNvSpPr/>
            <p:nvPr/>
          </p:nvSpPr>
          <p:spPr>
            <a:xfrm>
              <a:off x="9561137" y="4724189"/>
              <a:ext cx="1813500" cy="345293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Live API Demo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325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C5532-7126-461B-B65D-AEE5D49BD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4AD11-B37F-49CE-A271-259CFDDDB0BC}" type="datetime1">
              <a:rPr lang="en-GB" smtClean="0"/>
              <a:t>15/10/2021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84C8E-48AB-43CC-AE6A-3E1527D1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Private and confidential    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5045922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Experian">
      <a:dk1>
        <a:srgbClr val="575756"/>
      </a:dk1>
      <a:lt1>
        <a:srgbClr val="FFFFFF"/>
      </a:lt1>
      <a:dk2>
        <a:srgbClr val="000000"/>
      </a:dk2>
      <a:lt2>
        <a:srgbClr val="FFFFFF"/>
      </a:lt2>
      <a:accent1>
        <a:srgbClr val="26478D"/>
      </a:accent1>
      <a:accent2>
        <a:srgbClr val="632678"/>
      </a:accent2>
      <a:accent3>
        <a:srgbClr val="406EB3"/>
      </a:accent3>
      <a:accent4>
        <a:srgbClr val="BA2F7D"/>
      </a:accent4>
      <a:accent5>
        <a:srgbClr val="BB0048"/>
      </a:accent5>
      <a:accent6>
        <a:srgbClr val="E2A23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2.xml><?xml version="1.0" encoding="utf-8"?>
<a:theme xmlns:a="http://schemas.openxmlformats.org/drawingml/2006/main" name="Office Theme">
  <a:themeElements>
    <a:clrScheme name="Experian Brand Colours">
      <a:dk1>
        <a:srgbClr val="63666A"/>
      </a:dk1>
      <a:lt1>
        <a:sysClr val="window" lastClr="FFFFFF"/>
      </a:lt1>
      <a:dk2>
        <a:srgbClr val="000000"/>
      </a:dk2>
      <a:lt2>
        <a:srgbClr val="FFFFFF"/>
      </a:lt2>
      <a:accent1>
        <a:srgbClr val="1D4F91"/>
      </a:accent1>
      <a:accent2>
        <a:srgbClr val="426DA9"/>
      </a:accent2>
      <a:accent3>
        <a:srgbClr val="6D2077"/>
      </a:accent3>
      <a:accent4>
        <a:srgbClr val="AF1685"/>
      </a:accent4>
      <a:accent5>
        <a:srgbClr val="E63888"/>
      </a:accent5>
      <a:accent6>
        <a:srgbClr val="63666A"/>
      </a:accent6>
      <a:hlink>
        <a:srgbClr val="1D4F91"/>
      </a:hlink>
      <a:folHlink>
        <a:srgbClr val="426D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numCol="1" spcCol="151200" rtlCol="0">
        <a:spAutoFit/>
      </a:bodyPr>
      <a:lstStyle>
        <a:defPPr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xperian_16_9" id="{BFAEB641-8FD9-4B0D-9905-AA461787B9A5}" vid="{8B555675-C72C-43BE-AEBE-3A674FA99F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16896</TotalTime>
  <Words>382</Words>
  <Application>Microsoft Office PowerPoint</Application>
  <PresentationFormat>Custom</PresentationFormat>
  <Paragraphs>100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Roboto</vt:lpstr>
      <vt:lpstr>Standard</vt:lpstr>
      <vt:lpstr>Office Theme</vt:lpstr>
      <vt:lpstr>PowerPoint Presentation</vt:lpstr>
      <vt:lpstr>Submission modules </vt:lpstr>
      <vt:lpstr>Submission artifact location</vt:lpstr>
      <vt:lpstr>Code walkthrough items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Conference PPT_New</dc:title>
  <dc:creator>Microsoft Office User</dc:creator>
  <cp:lastModifiedBy>Alam, Mohammad</cp:lastModifiedBy>
  <cp:revision>1381</cp:revision>
  <dcterms:created xsi:type="dcterms:W3CDTF">2019-03-18T20:01:02Z</dcterms:created>
  <dcterms:modified xsi:type="dcterms:W3CDTF">2021-10-15T10:49:19Z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2019-03-18T00:00:00Z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2019-03-18T00:00:00Z</vt:filetime>
  </property>
</Properties>
</file>